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550F30-1897-4C7F-B221-355DA4F7E5A7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E9515-668A-4A8D-A5CA-2C3601838F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1567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Agilidade e Gestão de Projetos · Atuar como Desenvolvedor · Desenvolvimento e Orquestração de IA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2176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Abra situando o programa em uma frase: três eixos que se completam. Organizar é decidir o que fazer e em que ordem. Construir é entregar código com qualidade. Acelerar é usar a IA sem perder o controle. Diga que o material descreve o programa e o seu conteúdo, e que cada eixo tem módulos, práticas propostas e checklists. Para quem está começando, reforce que não é preciso dominar um eixo antes de olhar o outro: eles se conectam em um fluxo único, que aparece mais adiante. Evite listar ferramentas neste momento, o foco é o mapa geral. Termine perguntando qual dos três verbos a pessoa sente que mais precisa treinar agora.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6279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Turma presencial, com acompanhamento online; nomes preservados nesta versão pública. LOCAL: WeWork, Av. Paulista, 1374 · São Paulo, SP. Parceria e orientação: Estação Hack.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26599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Use esta frase como fio condutor. A tecnologia conecta sistemas e pessoas, a gestão dá ordem e direção, e o resultado depende de quem faz. Conecte com os três eixos: o primeiro trata de gestão, o segundo de construção técnica e o terceiro de aceleração com IA, sempre com uma pessoa responsável pela decisão final. Um exemplo curto ajuda: um backlog bem escrito não resolve nada se ninguém o lê, e um código gerado por IA não é entregue por conta própria. Deixe claro que a frase não é slogan, é critério de decisão para o resto do material.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30178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Bloco 1: 01 a 06 de setembro de 2025, 35 h. Dias: Segunda-feira, 01/09/2025, início 19h; Terça-feira, 02/09/2025, início 19h; Quarta-feira, 03/09/2025, início 19h; Quinta-feira, 04/09/2025, início 19h; Sexta-feira, 05/09/2025, início 19h; Sábado, 06/09/2025, início 09h. Bloco 2: 29 de setembro a 04 de outubro de 2025, 23 h. Dias: Segunda-feira, 29/09/2025, início 19h; Terça-feira, 30/09/2025, início 19h; Quarta-feira, 01/10/2025, início 19h; Quinta-feira, 02/10/2025, início 19h; Sexta-feira, 03/10/2025, início 19h; Sábado, 04/10/2025, início 09h. Atividades complementares: práticas dos participantes e revisão do mentor para aprovação, de 01/09 a 04/10/2025, 10 h. Total: 68 h (35 h + 23 h + 10 h). A carga horária é declarada por bloco. A distribuição por dia e os horários de término não foram registrados. Local: WeWork · Av. Paulista, 1374 · São Paulo, SP. Parceria e orientação: Estação Hack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65080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Explique que estes cinco princípios aparecem em todos os módulos. O porquê antes do como evita decorar passos. Fragmentos pequenos tornam tudo revisável: um item de backlog pequeno, um commit pequeno, um pedido pequeno ao assistente de IA. A prática com entregável garante que cada tema termine em algo que se possa mostrar. Evidência antes de opinião significa responder com critério de aceite, teste ou métrica, e não com 'acho que funciona'. Por fim, pessoas no centro: ninguém delega a responsabilidade para uma ferramenta. Peça um exemplo do cotidiano de quem está assistindo para cada princípio, se houver tempo.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195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Os três formatos descrevem formas de conduzir as atividades do programa. O treinamento organiza conceitos, vocabulário e fluxos em sequência, na ordem em que um apoia o outro. O workshop é o momento de aplicar o conteúdo, em grupo, a um caso, com feedback imediato. A oficina é gratuita e tem um tema focado e uma atividade curta, para conhecer o assunto na prática. Se houver participantes remotos, mencione que as atividades são conduzidas ao vivo, com acompanhamento online. Descreva o desenho de cada formato sem prometer resultados e convide a pessoa a escolher por onde começar.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4859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Este eixo mostra como transformar uma necessidade difusa em trabalho organizado, entregue em ciclos curtos e ajustado pelo que se aprende. Parte do Manifesto Ágil e do empirismo, aprofunda o Scrum conforme o Guia Scrum 2020, apresenta o Kanban e as métricas de fluxo, percorre o discovery de produto até o MVP e chega ao dia a dia do backlog, das histórias de usuário e dos critérios de aceite. Fecha com gestão de projetos, riscos, comunicação e saúde do time. A ideia central é simples: ágil não é um conjunto de reuniões, é uma forma de decidir com evidência.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432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Abra explicando que o Manifesto Ágil nasceu de um grupo de pessoas que desenvolviam software e queriam um jeito mais honesto de trabalhar. Percorra os cinco cards lendo o item da esquerda e o da direita, e reforce que o da direita continua importante. Peça um exemplo concreto de cada valor: uma conversa que resolveu em minutos o que um e-mail não resolvia, ou um plano que precisou mudar. Use o primeiro valor como termômetro: pergunte se, onde cada pessoa trabalha ou estuda, as interações realmente vêm antes das ferramentas. Feche com o empirismo: hipótese, experimento, observação e ajuste. É esse ciclo que sustenta o Scrum e o discovery dos próximos módulos.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96696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Mostre a sprint como uma caixa que contém os outros quatro eventos. Explique cada um pelo propósito, não pelo ritual: a planning responde por que, o que e como; a daily serve para inspecionar o progresso rumo ao Sprint Goal em quinze minutos; a review é uma sessão de trabalho com quem tem interesse no produto; a retrospectiva olha para o jeito de trabalhar. Cite que o tempo máximo é proporcional à duração da sprint e que o Guia dá como referência oito horas de planning, quatro de review e três de retrospectiva para uma sprint de um mês. Lembre que o refinamento é contínuo. Proponha que o grupo diga qual evento costuma ser pulado e o que se perde com isso.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14988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Este slide é para quem já viu Scrum em outros materiais. Explique que o Guia Scrum foi revisado em 2020: alguns textos usam a versão anterior e outros simplificam o guia. Vá linha a linha mostrando o termo antigo, o termo atual e o efeito prático. Dê destaque a três pontos: Developers dentro de um único Scrum Team, a sprint de um mês ou menos e a review como inspeção, não aprovação. Deixe claro que Definition of Ready e story points são práticas comuns de times, mas não fazem parte do Guia Scrum. Oriente a consultar o guia oficial, que é curto e gratuito, sempre que surgir dúvida.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06648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Evite apresentar como duelo. Comece pelas seis práticas do Kanban: visualizar o trabalho, limitar o que está em andamento, gerenciar o fluxo, tornar as políticas explícitas, criar ciclos de feedback e evoluir em conjunto. Depois compare os contextos. Peça que o grupo classifique três situações: uma equipe de suporte que recebe chamados o dia todo, um time que constrói uma funcionalidade nova ao longo de semanas e uma equipe que faz as duas coisas. Mostre que, na terceira, a combinação costuma funcionar melhor. Reforce que limitar o WIP é a prática que mais muda o comportamento: terminar vem antes de começar. Feche com as métricas lead time e cycle time.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76357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Conte a ideia do discovery com uma pergunta: como saber se vale construir algo antes de gastar semanas construindo? Percorra as etapas explicando o porquê de cada uma. O alinhamento evita que todos corram em direções diferentes, e o OKR dá um objetivo medido por resultados-chave. Na pesquisa, diferencie dado quantitativo, que mostra o quanto, de dado qualitativo, que mostra o porquê. Na ideação, regra de ouro: sem julgar. No protótipo, quanto mais barato, melhor, pois papel já ensina. Explique o MVP como a menor versão que gera aprendizado, e não como produto ruim. Cite o duplo losango: primeiro entender o problema, depois definir a solução. Depois do teste, meça o resultado e valide ou invalide a hipótese. Se ela cair, volta-se ao problema.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86166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Use o exemplo para mostrar que uma boa história cabe em poucas linhas e que o critério de aceite elimina a dúvida. Leia o bloco com o grupo: título curto, descrição na voz do usuário e um cenário com dado, quando e então. Peça que as pessoas apontem o que ainda falta: o que acontece fora do prazo, quem recebe a confirmação, o horário volta para a agenda de quem. Cada pergunta vira um novo critério ou uma nova história. Em seguida, faça a ponte com o INVEST e com a Definition of Ready. Feche com o callout: o escopo escondido, como documentação, pacote de deploy, ambientes e suporte, precisa entrar na conta desde a negociação.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0314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Este eixo mostra como trabalhar em um time de desenvolvimento nos primeiros anos de carreira. O foco não é decorar uma linguagem, e sim adotar os hábitos que fazem o código ser aceito: entender a tarefa antes de escrever, seguir o padrão do projeto, entregar mudanças pequenas, provar com testes e conduzir o code review com maturidade. Cada módulo parte de uma situação real do dia a dia, explica o porquê antes do como e termina em uma prática proposta. O último módulo leva esses hábitos para a carreira: portfólio, perfil profissional, entrevistas e plano de crescimento.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60798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Abra o eixo dizendo que o objetivo não é saber mais linguagens, e sim ganhar a confiança do time. Percorra os cinco cards como a linha do tempo de uma tarefa: leio, mudo pouco, protejo o que é sensível, provo e recebo feedback. Em cada card, pergunte ao grupo qual foi a última vez que o hábito faltou e o que aconteceu depois. Reforce que quem assina o pull request responde por ele, então a verificação começa em quem escreve. Feche avisando que os próximos slides mostram o fluxo de trabalho, a leitura prévia, as camadas e o checklist, e que cada hábito vira uma prática proposta nos módulos.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82673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Use este fluxo como mapa do dia a dia. Peça que alguém descreva em voz alta o caminho de uma tarefa até o merge e marque onde costuma travar. Explique o porquê de cada passo: base atualizada reduz conflito, branch por tarefa isola o trabalho, commit pequeno pode ser lido e desfeito, build e testes antes do push evitam quebrar o trabalho dos outros. Merge é a integração de uma branch em outra. Mostre dois exemplos de mensagem no padrão: feat: adicionar validação de status no cadastro e fix: corrigir cálculo de desconto em pedido sem frete. Lembre que o padrão de branch e de commit é o do time; se tiver dúvida, olhe o histórico antes de perguntar.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23890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Este slide ataca o erro mais caro de quem começa: codar rápido demais. Explique o porquê: código fora do padrão volta no review, e tarefa já implementada vira pull request vazio. Conduza um exemplo no repositório de treino: pegue uma tarefa, busque o número do item nos commits, procure termos de negócio e abra dois arquivos irmãos para copiar a estrutura. Mostre também a regra de perguntar: antes de chamar alguém, registre onde já procurou. Se a conclusão for que já existe, o resultado correto é avisar o time e atualizar o item, e isso é entrega de valor, não falta de trabalho.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28542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Use a tabela para explicar onde cada coisa mora. Defina os termos: controller é o ponto que recebe a requisição, DTO é o objeto que carrega os dados da API e repositório é a classe que acessa o banco. Comece pela regra prática: formato, obrigatoriedade e tamanho são validados na entrada; regra de negócio fica no serviço ou no domínio; consulta ao banco fica no acesso a dados. Peça ao grupo exemplos de regra de negócio, como pedido sem item não pode ser fechado, e deixe que digam em qual camada ela entra. Reforce que o padrão real do projeto vence a preferência pessoal: se o time usa outra divisão, siga a dele. Use a coluna de erro comum como lista do que costuma aparecer em code review.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7076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Este é o checklist que acompanha o eixo. Peça que cada pessoa copie para o próprio fluxo e use antes de todo pull request, até virar hábito. Percorra os itens explicando o motivo de cada um, com ênfase em três: ler o próprio diff, porque boa parte dos apontamentos aparece nessa leitura; não enviar segredos, porque o histórico guarda tudo; e registrar comando e resultado dos testes, porque deve passar não é o mesmo que passou. Combine que a versão completa e o modelo de descrição de pull request estão nos anexos do documento.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20931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Feche o eixo mostrando que os hábitos técnicos também sustentam a carreira. Explique que documentar um projeto completo segue uma estrutura simples: problema, objetivos, justificativa, requisitos, modelagem, cronograma e resultados esperados. O mesmo raciocínio vira o README do repositório. Sobre entrevistas, ensine a pensar em voz alta e a usar o formato STAR: situação, tarefa, ação e resultado. Para o plano de crescimento, proponha três metas observáveis por ciclo, como conduzir um pull request do começo ao fim sem apontamentos de padrão, e alguém mais experiente para revisar o plano. Evite prometer resultado de mercado.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95288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Este eixo mostra como usar inteligência artificial no desenvolvimento de software de forma segura, produtiva e verificável. A IA funciona como copiloto técnico: propõe, resume e rascunha, mas quem decide, revisa e assina a entrega é uma pessoa. O percurso começa pelos princípios e pela engenharia de contexto, passa por casos de uso e governança, chega à orquestração de agentes, instruções persistentes e gates de qualidade, e termina com métricas para evoluir com evidência. Tudo é ensinado com práticas curtas, modelos reutilizáveis e checklists que podem ser adaptados a qualquer ferramenta ou empresa.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69797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Abra perguntando quem já usou um assistente de IA e o que fez com a resposta. Use as respostas para introduzir a ideia central: a IA é copiloto, não piloto automático. Percorra os cinco cartões sem pressa, ligando cada um a um risco real: dado vazado, código fora do padrão, entusiasmo sem medição. Reforce que a responsabilidade é de quem assina a entrega e dê um exemplo curto, como aceitar uma função que compila, mas ignora a validação que o projeto já usa. Defina alucinação aqui: o modelo pode inventar uma função que não existe, com tom de segurança. Feche com a pergunta: quem responderia por isso no code review?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41889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Mostre primeiro um pedido ruim, como “faça um login”, e peça à turma para listar o que falta. Depois apresente os seis blocos na ordem do slide e preencha o exemplo ao vivo. Explique o porquê antes do como: o modelo só conhece o que está no pedido (stack é o conjunto de tecnologias do projeto), então contexto e restrições reduzem a chance de ele inventar um padrão novo. Destaque os critérios de aceite, pois eles viram o roteiro de teste da resposta; 400 é o código HTTP de requisição inválida. Sugira o truque de pedir que a IA liste dúvidas e suposições antes de responder. Encerre convidando a turma a guardar bons prompts em uma biblioteca comum, em vez de reescrever do zero a cada tarefa.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07386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Explique que nem todo uso de IA vale o mesmo. A matriz cruza valor esperado com risco e responde por onde começar. Mostre primeiro as duas linhas de alto valor e baixo risco, documentação e cenários de teste, e explique por que são boas portas de entrada: o dano de um erro é pequeno e a revisão é direta, mas o texto ainda precisa ser conferido contra o código. Depois contraste com legado e dados sensíveis, onde o risco é alto e a recomendação é testar antes ou usar ambiente aprovado. Peça que cada pessoa posicione uma tarefa sua na tabela. Deixe claro que a matriz é um ponto de partida: cada organização ajusta os níveis ao seu contexto e à sua política de uso.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5955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Este slide separa dois grupos. À esquerda, o que costuma ser seguro com revisão; à direita, o que exige contrato e aprovação formal. Credenciais, tokens e chaves são um caso à parte: nunca vão para uma ferramenta e, se isso acontecer, a credencial deve ser revogada e trocada. Use exemplos curtos e concretos: um token esquecido em um arquivo de configuração, o nome de um cliente em um log, um contrato colado para pedir resumo. Explique o porquê: depois do envio, o dado já saiu do seu controle, e a ferramenta pode reter ou usar o conteúdo conforme o contrato. Apresente a ideia de mascarar e de usar dados fictícios. Mencione a LGPD (Lei Geral de Proteção de Dados), que regula o tratamento de dados pessoais no Brasil, sem dar parecer jurídico. Termine com o hábito: antes de colar, perguntar se aquilo poderia aparecer em um canal público.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504981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Conte a história de uma entrega do começo ao fim. Instruções persistentes são o arquivo em que o projeto registra stack, padrões e proibições, lido pelo agente em toda sessão. Mapear padrões evita inventar estrutura nova. Fragmentos pequenos mantêm a revisão possível. Em agentes em paralelo, explique que cada agente recebe um papel e um escopo, por exemplo um escreve código, outro escreve testes e outro revisa; escopos que se cruzam geram conflito. Dê a cada agente só as permissões de que precisa e peça confirmação antes de ações sensíveis. A revisão adversarial consiste em pedir a outro agente que tente quebrar o resultado; ele pode repetir as falhas do primeiro, então complementa os testes e a revisão humana. Os gates são a trava: sem build e testes aprovados, não há pull request. Termine com a política de autoria: seguir a regra da organização, sem esconder o uso quando houver exigência de transparência.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97760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Feche o eixo com a mentalidade de experimento. Pergunte à turma como saberia que a IA realmente ajudou. Conduza até a ideia de baseline: sem medir o antes, qualquer ganho é impressão. Apresente a sequência hipótese, métrica, execução curta, comparação e decisão. Reforce que usar muito não é o mesmo que usar bem, e que qualidade e aprendizado também entram na conta. Mostre o registro de experimento como modelo que o time reaproveita. Um experimento pequeno indica, não prova: repita antes de generalizar. Lembre que a ferramenta pode mudar, mas a prática validada permanece. Conecte com os rituais de revisão de prompts e demonstração de resultados e convide cada pessoa a propor um experimento pequeno para testar a seguir.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25344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Este é o slide de integração. Acompanhe um único item de trabalho. Nas etapas um a três, o Eixo 1 organiza: descoberta, backlog e planejamento da sprint. Nas etapas quatro a seis, os Eixos 2 e 3 trabalham juntos: o contexto é preparado, o código é construído em fragmentos pequenos e tudo passa por testes e code review, inclusive o que o assistente de IA gerou. Na etapa sete, os três eixos se encontram na entrega, na medição e na retrospectiva, que alimenta o próximo backlog. Use um exemplo simples, como um formulário de cadastro, para mostrar o mesmo item passando por cada etapa.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09123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Use a tabela para fixar a ideia de que cada eixo responde a uma pergunta diferente. O Eixo 1 pergunta o que fazer e em que ordem. O Eixo 2 pergunta como entregar com qualidade e de um jeito que outra pessoa consiga revisar. O Eixo 3 pergunta como ganhar velocidade sem perder o controle. A última coluna mostra a entrega típica de cada um e funciona como critério de pronto. Termine com a dica: os eixos dependem uns dos outros. Convide a pessoa a pensar em um projeto real e identificar em qual dos três está o maior gargalo hoje.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30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42077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Esta tabela agrupa as competências da visão consolidada, que aparece completa no documento. Chame atenção para a primeira linha: comunicar e colaborar atravessa os três eixos, porque nenhuma técnica substitui o alinhamento entre pessoas. As linhas do meio vão do planejamento ao código: dividir o trabalho, versionar, escrever e testar. Revisar código aparece em dois eixos porque a revisão é o ponto em que o trabalho humano e o gerado por IA se encontram. Planejar a carreira lembra que o programa também olha para o próximo passo profissional. Feche com medir com evidência, que liga a gestão à IA. Sugira que cada pessoa marque as que já domina e as que quer treinar primeiro.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31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129785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Apresente o plano como sugestão, não como obrigação. Nos primeiros 30 dias o objetivo é criar hábito: usar Git todos os dias, montar um quadro pessoal e ler os guias oficiais, que são curtos e gratuitos. Entre 30 e 60 dias, a ideia é praticar com entrega: um projeto pequeno em sprints curtas, com pull requests pequenos e alguém mais experiente fazendo code review. Até 90 dias, a meta é ter algo publicado e visível, com README, backlog e histórico de commits legível, além de uma retrospectiva pessoal e um plano de estudo. Mostre os recursos do callout e reforce que são públicos e consagrados.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32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296659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Apresente o mentor pela atuação e pelo jeito de ensinar, sem citar empresas anteriores nem números. Erick Prado é arquiteto de sistemas, especialista em IA, com atuação em gestão de projetos e liderança técnica. O que guia a sua forma de ensinar é a convicção de que pessoas vêm antes de ferramentas, de que o porquê vem antes do como e de que método vale mais do que resposta pronta. Sobre IA, a posição é clara: ela apoia, e a responsabilidade continua humana. Feche com a frase do destaque, que resume a visão do programa e da NerdZone.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33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947804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Organizar, construir e acelerar são verbos de prática. Escolha um critério da autoavaliação, transforme em uma tarefa pequena e repita. A tecnologia conecta, a gestão organiza, mas são as pessoas que fazem acontecer. Conheça a iniciativa Compartilhando Recursos: nerdzonesolutions.com/compartilhando-recursos.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CE9515-668A-4A8D-A5CA-2C3601838F23}" type="slidenum">
              <a:rPr lang="pt-BR" smtClean="0"/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0980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2CEE29-B6E6-BBED-02FE-CA6FFFC0B1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43576B6-82F3-01DB-CCB1-9D93F2CA1E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2C2C15B-DEB1-AAC5-6F8B-F57B7D0C0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3D2F20A-5E0B-5F76-78BA-D85581A73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00C8543-78C6-4D9F-571D-DE4A84706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2867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3FFDA8-A49F-5CDB-2E50-D7D8B27EC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DC6E4C3-DA42-6219-1C2B-71362EABD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BE11966-F758-9D4E-9888-4233B29A8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5616B1F-53D7-9422-10ED-C2B305A0F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6F03F9B-CA58-5650-F92D-541A565C6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235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E6667F-325A-8B94-5A83-0A4DB7A03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E1C8475-DD1D-09E3-A6FE-A9FC5CF5AB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7F2B146-76CA-1A99-7124-3C686D991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788649A-F72A-23C9-0BF9-AE176CBA7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CD9C94-8F72-ABC0-817E-969232407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1078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9A35ED-CA4E-DD60-EAEA-62EC4D441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45A5424-7163-D0FD-C79F-DB76C363F7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1AB1F16-CEC9-9238-D00A-AEE2C7C721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B3FAAB8-3CE9-896C-BBC0-D635F190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B4CD418-6F12-63D3-ECE3-604E4F5D8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2DA8DCC-976B-3B43-73AE-0CBF12530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8254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24A9E1-DB05-E170-68B0-69EBEBC41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8431F29-0853-30FF-0E7A-2D828F26FF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F2005E2-B6B5-F70C-E701-AA4DC47FB8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520F0D5-8333-CD3F-7010-3320240950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9776BEA7-77A6-9AD4-6E9D-98DEA5B312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DA439D2-7E95-B9FB-E711-17679151E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46BE2709-48EB-001E-F29F-5BE2E2E24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2746B55D-F05C-7C2B-3AD8-8A6C33A34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285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22B524-3806-2E04-C918-2D8773BD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AFA60BB-8D9B-60D6-3AF8-76F98C6DE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6B5C194-49C7-8B33-71C8-6A513B798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C53CAC4-A2DA-41BD-4840-06E1D89C0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8168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92D7BE1B-2454-8EB2-D705-84B99C6F3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5A3AC193-76EC-ED88-8699-E4F34C8DD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110D030B-E788-02BE-440F-5EF584F70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0788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3C4FB1-58E0-5D0D-8660-B7E531344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3D3A77-5D5F-77B0-A828-627363714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1FAF551-D1B4-A519-A8E9-C61B303137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DFCE6A3-B5B7-2692-8F5F-B2512D37D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4AD1D69-DBBA-60B0-836B-77BE6CE54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F1FE5C5-E98C-534B-AE23-E549CC097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7430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5343BB-ADAF-FE29-F222-4A0682F1B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21144CB-5899-8C8C-16EB-5FF6839BEDF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4353D8C-B08B-3547-A702-3466B8E8D2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EE15334-5427-50F0-8D18-EE27A05F0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B2646EC-F8CD-13FE-5923-D6CA1472D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D9A915E-B9F3-82FF-CF13-328D9D109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9050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A061FA-309E-4D57-032E-A08D0FC49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AA2BE02-B27D-A5DA-8AC5-9BBB86D066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AD7C765-4580-FD29-D27A-4C98D9E09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87E8BDB-2AC4-33D2-BF81-E76B6A86D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EF0D1CF-4900-22F7-A3A3-EF26FFFD1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8589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4493265-7AFA-2275-4BD7-9B6F905DB1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49D6244-810A-BB10-DC30-D1175FB50E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689AC4F-C303-3BFA-413D-F9F2E84F4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A2AA696-CC47-DF82-5E3C-CA8F2393C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641805B-AF86-EEE1-49A3-48ECE42A5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4225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7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5C8D1452-BE3C-916E-7D9B-F19A2D379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6EF828A-2E41-C4DC-C1DA-0B875394D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7155DC1-C088-106A-21C3-A06B240870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7CEBC8-DC03-4920-B412-154FB826861F}" type="datetimeFigureOut">
              <a:rPr lang="pt-BR" smtClean="0"/>
              <a:t>07/11/2026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4C2A3BA-B27E-161A-94AD-158666648C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DDAE226-9D1E-79B0-4F7A-99D9CC658D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87A3FB-C382-45B2-B407-A2C7C47B411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3727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BCE6205D-8CB0-1B1B-0D39-4FA8AEFAB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854199"/>
            <a:ext cx="5969000" cy="19177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5000"/>
              </a:lnSpc>
            </a:pPr>
            <a:r>
              <a:rPr lang="pt-BR" b="1">
                <a:solidFill>
                  <a:srgbClr val="FAFAFA"/>
                </a:solidFill>
                <a:latin typeface="Geist" panose="02110004020202020204"/>
              </a:rPr>
              <a:t>Programa de Formação em Tecnologia</a:t>
            </a:r>
          </a:p>
        </p:txBody>
      </p:sp>
      <p:pic>
        <p:nvPicPr>
          <p:cNvPr id="4" name="Arte CoRe">
            <a:extLst>
              <a:ext uri="{FF2B5EF4-FFF2-40B4-BE49-F238E27FC236}">
                <a16:creationId xmlns:a16="http://schemas.microsoft.com/office/drawing/2014/main" id="{CA840EBD-4A35-EB7E-50F6-6C45DB8D7B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811" y="731811"/>
            <a:ext cx="3997377" cy="3997377"/>
          </a:xfrm>
          <a:prstGeom prst="rect">
            <a:avLst/>
          </a:prstGeom>
        </p:spPr>
      </p:pic>
      <p:pic>
        <p:nvPicPr>
          <p:cNvPr id="6" name="Logotipo Compartilhando Recursos" descr="Logotipo da iniciativa Compartilhando Recursos">
            <a:extLst>
              <a:ext uri="{FF2B5EF4-FFF2-40B4-BE49-F238E27FC236}">
                <a16:creationId xmlns:a16="http://schemas.microsoft.com/office/drawing/2014/main" id="{DEE78085-31B6-9034-575E-9DC7DBE209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46" y="581095"/>
            <a:ext cx="2918913" cy="768210"/>
          </a:xfrm>
          <a:prstGeom prst="rect">
            <a:avLst/>
          </a:prstGeom>
        </p:spPr>
      </p:pic>
      <p:sp>
        <p:nvSpPr>
          <p:cNvPr id="7" name="Fio divisor">
            <a:extLst>
              <a:ext uri="{FF2B5EF4-FFF2-40B4-BE49-F238E27FC236}">
                <a16:creationId xmlns:a16="http://schemas.microsoft.com/office/drawing/2014/main" id="{B76B08DA-BC05-13DB-6A38-B84BF1B02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707636" y="698500"/>
            <a:ext cx="9525" cy="533400"/>
          </a:xfrm>
          <a:prstGeom prst="rect">
            <a:avLst/>
          </a:prstGeom>
          <a:solidFill>
            <a:srgbClr val="A9B4CC">
              <a:alpha val="50000"/>
            </a:srgb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Logotipo NerdZone" descr="Logotipo NerdZone">
            <a:extLst>
              <a:ext uri="{FF2B5EF4-FFF2-40B4-BE49-F238E27FC236}">
                <a16:creationId xmlns:a16="http://schemas.microsoft.com/office/drawing/2014/main" id="{18A483B2-275B-6E7F-B995-99CAA5B97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294" y="711077"/>
            <a:ext cx="1574800" cy="509095"/>
          </a:xfrm>
          <a:prstGeom prst="rect">
            <a:avLst/>
          </a:prstGeom>
        </p:spPr>
      </p:pic>
      <p:sp>
        <p:nvSpPr>
          <p:cNvPr id="11" name="Eyebrow">
            <a:extLst>
              <a:ext uri="{FF2B5EF4-FFF2-40B4-BE49-F238E27FC236}">
                <a16:creationId xmlns:a16="http://schemas.microsoft.com/office/drawing/2014/main" id="{DF0A5834-590D-B146-6F72-9C2319F03D89}"/>
              </a:ext>
            </a:extLst>
          </p:cNvPr>
          <p:cNvSpPr txBox="1"/>
          <p:nvPr/>
        </p:nvSpPr>
        <p:spPr>
          <a:xfrm>
            <a:off x="762000" y="1574800"/>
            <a:ext cx="59690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APRESENTAÇÃO</a:t>
            </a:r>
          </a:p>
        </p:txBody>
      </p:sp>
      <p:sp>
        <p:nvSpPr>
          <p:cNvPr id="13" name="Subtitulo">
            <a:extLst>
              <a:ext uri="{FF2B5EF4-FFF2-40B4-BE49-F238E27FC236}">
                <a16:creationId xmlns:a16="http://schemas.microsoft.com/office/drawing/2014/main" id="{EA1A03E6-825E-76F4-C986-DCD9CF31CA23}"/>
              </a:ext>
            </a:extLst>
          </p:cNvPr>
          <p:cNvSpPr txBox="1"/>
          <p:nvPr/>
        </p:nvSpPr>
        <p:spPr>
          <a:xfrm>
            <a:off x="762000" y="3911600"/>
            <a:ext cx="596900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Agilidade e Gestão de Projetos · Atuar como Desenvolvedor · Desenvolvimento e Orquestração de IA</a:t>
            </a:r>
          </a:p>
        </p:txBody>
      </p:sp>
      <p:sp>
        <p:nvSpPr>
          <p:cNvPr id="14" name="Painel borda">
            <a:extLst>
              <a:ext uri="{FF2B5EF4-FFF2-40B4-BE49-F238E27FC236}">
                <a16:creationId xmlns:a16="http://schemas.microsoft.com/office/drawing/2014/main" id="{664C3319-7118-E9BB-9BBC-0DCDA75997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2000" y="5041900"/>
            <a:ext cx="596900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Metadado rotulo 1">
            <a:extLst>
              <a:ext uri="{FF2B5EF4-FFF2-40B4-BE49-F238E27FC236}">
                <a16:creationId xmlns:a16="http://schemas.microsoft.com/office/drawing/2014/main" id="{957769DA-E65C-3D08-067E-EE6375CC49E1}"/>
              </a:ext>
            </a:extLst>
          </p:cNvPr>
          <p:cNvSpPr txBox="1"/>
          <p:nvPr/>
        </p:nvSpPr>
        <p:spPr>
          <a:xfrm>
            <a:off x="762000" y="5168900"/>
            <a:ext cx="16764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8B919C"/>
                </a:solidFill>
                <a:latin typeface="Geist Mono"/>
              </a:rPr>
              <a:t>CARGA HORÁRIA TOTAL</a:t>
            </a:r>
          </a:p>
        </p:txBody>
      </p:sp>
      <p:sp>
        <p:nvSpPr>
          <p:cNvPr id="16" name="Metadado valor 1">
            <a:extLst>
              <a:ext uri="{FF2B5EF4-FFF2-40B4-BE49-F238E27FC236}">
                <a16:creationId xmlns:a16="http://schemas.microsoft.com/office/drawing/2014/main" id="{AB9E33BA-4852-C670-5AAE-6B3E28F20FDB}"/>
              </a:ext>
            </a:extLst>
          </p:cNvPr>
          <p:cNvSpPr txBox="1"/>
          <p:nvPr/>
        </p:nvSpPr>
        <p:spPr>
          <a:xfrm>
            <a:off x="762000" y="5372100"/>
            <a:ext cx="17272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68 h</a:t>
            </a:r>
          </a:p>
        </p:txBody>
      </p:sp>
      <p:sp>
        <p:nvSpPr>
          <p:cNvPr id="17" name="Metadado rotulo 2">
            <a:extLst>
              <a:ext uri="{FF2B5EF4-FFF2-40B4-BE49-F238E27FC236}">
                <a16:creationId xmlns:a16="http://schemas.microsoft.com/office/drawing/2014/main" id="{A9CB69E0-8546-51EA-6025-5FA9FFC5544E}"/>
              </a:ext>
            </a:extLst>
          </p:cNvPr>
          <p:cNvSpPr txBox="1"/>
          <p:nvPr/>
        </p:nvSpPr>
        <p:spPr>
          <a:xfrm>
            <a:off x="2590800" y="5168900"/>
            <a:ext cx="15748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8B919C"/>
                </a:solidFill>
                <a:latin typeface="Geist Mono"/>
              </a:rPr>
              <a:t>MENTOR</a:t>
            </a:r>
          </a:p>
        </p:txBody>
      </p:sp>
      <p:sp>
        <p:nvSpPr>
          <p:cNvPr id="18" name="Metadado valor 2">
            <a:extLst>
              <a:ext uri="{FF2B5EF4-FFF2-40B4-BE49-F238E27FC236}">
                <a16:creationId xmlns:a16="http://schemas.microsoft.com/office/drawing/2014/main" id="{7EEF70B7-F263-4441-081B-69902C758371}"/>
              </a:ext>
            </a:extLst>
          </p:cNvPr>
          <p:cNvSpPr txBox="1"/>
          <p:nvPr/>
        </p:nvSpPr>
        <p:spPr>
          <a:xfrm>
            <a:off x="2590800" y="5372100"/>
            <a:ext cx="16256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Erick Prado</a:t>
            </a:r>
          </a:p>
        </p:txBody>
      </p:sp>
      <p:sp>
        <p:nvSpPr>
          <p:cNvPr id="19" name="Metadado rotulo 3">
            <a:extLst>
              <a:ext uri="{FF2B5EF4-FFF2-40B4-BE49-F238E27FC236}">
                <a16:creationId xmlns:a16="http://schemas.microsoft.com/office/drawing/2014/main" id="{CC3A5C7F-E1E9-5347-055C-BA6ED7D6E71D}"/>
              </a:ext>
            </a:extLst>
          </p:cNvPr>
          <p:cNvSpPr txBox="1"/>
          <p:nvPr/>
        </p:nvSpPr>
        <p:spPr>
          <a:xfrm>
            <a:off x="4318000" y="5168900"/>
            <a:ext cx="22606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8B919C"/>
                </a:solidFill>
                <a:latin typeface="Geist Mono"/>
              </a:rPr>
              <a:t>EMISSÃO</a:t>
            </a:r>
          </a:p>
        </p:txBody>
      </p:sp>
      <p:sp>
        <p:nvSpPr>
          <p:cNvPr id="20" name="Metadado valor 3">
            <a:extLst>
              <a:ext uri="{FF2B5EF4-FFF2-40B4-BE49-F238E27FC236}">
                <a16:creationId xmlns:a16="http://schemas.microsoft.com/office/drawing/2014/main" id="{B472DA8D-C341-1227-A2B5-F24EC77F855C}"/>
              </a:ext>
            </a:extLst>
          </p:cNvPr>
          <p:cNvSpPr txBox="1"/>
          <p:nvPr/>
        </p:nvSpPr>
        <p:spPr>
          <a:xfrm>
            <a:off x="4318000" y="5372100"/>
            <a:ext cx="23114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novembro de 2026</a:t>
            </a:r>
          </a:p>
        </p:txBody>
      </p:sp>
      <p:sp>
        <p:nvSpPr>
          <p:cNvPr id="21" name="Painel divisor">
            <a:extLst>
              <a:ext uri="{FF2B5EF4-FFF2-40B4-BE49-F238E27FC236}">
                <a16:creationId xmlns:a16="http://schemas.microsoft.com/office/drawing/2014/main" id="{A208419E-352C-386B-F79D-988A03013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2000" y="5753100"/>
            <a:ext cx="596900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Local rotulo">
            <a:extLst>
              <a:ext uri="{FF2B5EF4-FFF2-40B4-BE49-F238E27FC236}">
                <a16:creationId xmlns:a16="http://schemas.microsoft.com/office/drawing/2014/main" id="{923C8C99-EA4E-40D5-BC4C-904BF48DF8C4}"/>
              </a:ext>
            </a:extLst>
          </p:cNvPr>
          <p:cNvSpPr txBox="1"/>
          <p:nvPr/>
        </p:nvSpPr>
        <p:spPr>
          <a:xfrm>
            <a:off x="762000" y="5880100"/>
            <a:ext cx="34036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8B919C"/>
                </a:solidFill>
                <a:latin typeface="Geist Mono"/>
              </a:rPr>
              <a:t>LOCAL</a:t>
            </a:r>
          </a:p>
        </p:txBody>
      </p:sp>
      <p:sp>
        <p:nvSpPr>
          <p:cNvPr id="23" name="Local valor">
            <a:extLst>
              <a:ext uri="{FF2B5EF4-FFF2-40B4-BE49-F238E27FC236}">
                <a16:creationId xmlns:a16="http://schemas.microsoft.com/office/drawing/2014/main" id="{B6EF7609-576A-2A44-37A4-A9B3F97FB285}"/>
              </a:ext>
            </a:extLst>
          </p:cNvPr>
          <p:cNvSpPr txBox="1"/>
          <p:nvPr/>
        </p:nvSpPr>
        <p:spPr>
          <a:xfrm>
            <a:off x="762000" y="6083300"/>
            <a:ext cx="35560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WeWork</a:t>
            </a:r>
          </a:p>
        </p:txBody>
      </p:sp>
      <p:sp>
        <p:nvSpPr>
          <p:cNvPr id="24" name="Local endereco">
            <a:extLst>
              <a:ext uri="{FF2B5EF4-FFF2-40B4-BE49-F238E27FC236}">
                <a16:creationId xmlns:a16="http://schemas.microsoft.com/office/drawing/2014/main" id="{4375A167-F779-3595-648B-CC2480BDA1C9}"/>
              </a:ext>
            </a:extLst>
          </p:cNvPr>
          <p:cNvSpPr txBox="1"/>
          <p:nvPr/>
        </p:nvSpPr>
        <p:spPr>
          <a:xfrm>
            <a:off x="762000" y="6362700"/>
            <a:ext cx="355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>
                <a:solidFill>
                  <a:srgbClr val="A3A3A3"/>
                </a:solidFill>
                <a:latin typeface="Geist" panose="02110004020202020204"/>
              </a:rPr>
              <a:t>Av. Paulista, 1374 · São Paulo, SP</a:t>
            </a:r>
          </a:p>
        </p:txBody>
      </p:sp>
      <p:sp>
        <p:nvSpPr>
          <p:cNvPr id="25" name="Parceria rotulo">
            <a:extLst>
              <a:ext uri="{FF2B5EF4-FFF2-40B4-BE49-F238E27FC236}">
                <a16:creationId xmlns:a16="http://schemas.microsoft.com/office/drawing/2014/main" id="{F302567C-8BED-B58E-3851-37B34F79BB09}"/>
              </a:ext>
            </a:extLst>
          </p:cNvPr>
          <p:cNvSpPr txBox="1"/>
          <p:nvPr/>
        </p:nvSpPr>
        <p:spPr>
          <a:xfrm>
            <a:off x="4318000" y="5880100"/>
            <a:ext cx="22606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8B919C"/>
                </a:solidFill>
                <a:latin typeface="Geist Mono"/>
              </a:rPr>
              <a:t>PARCERIA E ORIENTAÇÃO</a:t>
            </a:r>
          </a:p>
        </p:txBody>
      </p:sp>
      <p:sp>
        <p:nvSpPr>
          <p:cNvPr id="26" name="Parceria valor">
            <a:extLst>
              <a:ext uri="{FF2B5EF4-FFF2-40B4-BE49-F238E27FC236}">
                <a16:creationId xmlns:a16="http://schemas.microsoft.com/office/drawing/2014/main" id="{F09BC996-C8B7-FC0A-3CA9-CE6164DBF402}"/>
              </a:ext>
            </a:extLst>
          </p:cNvPr>
          <p:cNvSpPr txBox="1"/>
          <p:nvPr/>
        </p:nvSpPr>
        <p:spPr>
          <a:xfrm>
            <a:off x="4318000" y="6083300"/>
            <a:ext cx="23114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Estação Hack</a:t>
            </a:r>
          </a:p>
        </p:txBody>
      </p:sp>
      <p:sp>
        <p:nvSpPr>
          <p:cNvPr id="27" name="Site rotulo">
            <a:extLst>
              <a:ext uri="{FF2B5EF4-FFF2-40B4-BE49-F238E27FC236}">
                <a16:creationId xmlns:a16="http://schemas.microsoft.com/office/drawing/2014/main" id="{533E38DB-CD3E-E993-A0EC-8BBD9FED35DE}"/>
              </a:ext>
            </a:extLst>
          </p:cNvPr>
          <p:cNvSpPr txBox="1"/>
          <p:nvPr/>
        </p:nvSpPr>
        <p:spPr>
          <a:xfrm>
            <a:off x="9103360" y="5880100"/>
            <a:ext cx="25400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>
              <a:lnSpc>
                <a:spcPts val="1400"/>
              </a:lnSpc>
            </a:pPr>
            <a:r>
              <a:rPr lang="pt-BR" sz="1100" b="1">
                <a:solidFill>
                  <a:srgbClr val="8B919C"/>
                </a:solidFill>
                <a:latin typeface="Geist Mono"/>
              </a:rPr>
              <a:t>SITE</a:t>
            </a:r>
          </a:p>
        </p:txBody>
      </p:sp>
      <p:sp>
        <p:nvSpPr>
          <p:cNvPr id="28" name="Site valor">
            <a:extLst>
              <a:ext uri="{FF2B5EF4-FFF2-40B4-BE49-F238E27FC236}">
                <a16:creationId xmlns:a16="http://schemas.microsoft.com/office/drawing/2014/main" id="{C5E9709E-0D04-64E3-176F-463A76CEB3EA}"/>
              </a:ext>
            </a:extLst>
          </p:cNvPr>
          <p:cNvSpPr txBox="1"/>
          <p:nvPr/>
        </p:nvSpPr>
        <p:spPr>
          <a:xfrm>
            <a:off x="9103360" y="6083300"/>
            <a:ext cx="25400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nerdzonesolutions.com</a:t>
            </a:r>
          </a:p>
        </p:txBody>
      </p:sp>
      <p:sp>
        <p:nvSpPr>
          <p:cNvPr id="29" name="Barra superior">
            <a:extLst>
              <a:ext uri="{FF2B5EF4-FFF2-40B4-BE49-F238E27FC236}">
                <a16:creationId xmlns:a16="http://schemas.microsoft.com/office/drawing/2014/main" id="{C37E790F-F1FF-64DE-4BBA-3BA079E29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4171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36975CAE-022E-1E11-9A33-D6FC3A8A8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Organizar, construir e acelerar com responsabilidade</a:t>
            </a:r>
          </a:p>
        </p:txBody>
      </p:sp>
      <p:sp>
        <p:nvSpPr>
          <p:cNvPr id="3" name="Barra superior">
            <a:extLst>
              <a:ext uri="{FF2B5EF4-FFF2-40B4-BE49-F238E27FC236}">
                <a16:creationId xmlns:a16="http://schemas.microsoft.com/office/drawing/2014/main" id="{C92286F9-9F96-80AD-D8B4-B725868E9C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D3D91BD7-CAD0-34E4-FFCC-01AF439B285D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PROGRAMA DE FORMAÇÃO · VISÃO GERAL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D7C5EAAD-A0B9-B664-5E11-D1C3E7CE0214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Três eixos conectados, da descoberta à entrega, para quem está começando.</a:t>
            </a:r>
          </a:p>
        </p:txBody>
      </p:sp>
      <p:sp>
        <p:nvSpPr>
          <p:cNvPr id="14" name="Cartao 1">
            <a:extLst>
              <a:ext uri="{FF2B5EF4-FFF2-40B4-BE49-F238E27FC236}">
                <a16:creationId xmlns:a16="http://schemas.microsoft.com/office/drawing/2014/main" id="{9827B78F-0A88-A7D6-3E7C-F942CF467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638300"/>
            <a:ext cx="3495040" cy="4191000"/>
          </a:xfrm>
          <a:prstGeom prst="roundRect">
            <a:avLst>
              <a:gd name="adj" fmla="val 218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Etiqueta">
            <a:extLst>
              <a:ext uri="{FF2B5EF4-FFF2-40B4-BE49-F238E27FC236}">
                <a16:creationId xmlns:a16="http://schemas.microsoft.com/office/drawing/2014/main" id="{7392DC40-62BD-57C1-C44E-02585C619F69}"/>
              </a:ext>
            </a:extLst>
          </p:cNvPr>
          <p:cNvSpPr/>
          <p:nvPr/>
        </p:nvSpPr>
        <p:spPr>
          <a:xfrm>
            <a:off x="853440" y="2146300"/>
            <a:ext cx="850900" cy="254000"/>
          </a:xfrm>
          <a:prstGeom prst="roundRect">
            <a:avLst>
              <a:gd name="adj" fmla="val 15000"/>
            </a:avLst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07120F"/>
                </a:solidFill>
                <a:latin typeface="Geist Mono"/>
              </a:rPr>
              <a:t>EIXO 01</a:t>
            </a:r>
          </a:p>
        </p:txBody>
      </p:sp>
      <p:sp>
        <p:nvSpPr>
          <p:cNvPr id="16" name="Cartao titulo 1">
            <a:extLst>
              <a:ext uri="{FF2B5EF4-FFF2-40B4-BE49-F238E27FC236}">
                <a16:creationId xmlns:a16="http://schemas.microsoft.com/office/drawing/2014/main" id="{E045630B-1B0C-6CC6-471F-21B9876C5BC4}"/>
              </a:ext>
            </a:extLst>
          </p:cNvPr>
          <p:cNvSpPr txBox="1"/>
          <p:nvPr/>
        </p:nvSpPr>
        <p:spPr>
          <a:xfrm>
            <a:off x="853440" y="2844800"/>
            <a:ext cx="288544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400" b="1">
                <a:solidFill>
                  <a:srgbClr val="FAFAFA"/>
                </a:solidFill>
                <a:latin typeface="Geist" panose="02110004020202020204"/>
              </a:rPr>
              <a:t>Organizar</a:t>
            </a:r>
          </a:p>
        </p:txBody>
      </p:sp>
      <p:sp>
        <p:nvSpPr>
          <p:cNvPr id="17" name="Cartao texto 1">
            <a:extLst>
              <a:ext uri="{FF2B5EF4-FFF2-40B4-BE49-F238E27FC236}">
                <a16:creationId xmlns:a16="http://schemas.microsoft.com/office/drawing/2014/main" id="{0E7A8029-5B67-78D2-1371-BE80A6C87DB5}"/>
              </a:ext>
            </a:extLst>
          </p:cNvPr>
          <p:cNvSpPr txBox="1"/>
          <p:nvPr/>
        </p:nvSpPr>
        <p:spPr>
          <a:xfrm>
            <a:off x="853440" y="3276600"/>
            <a:ext cx="2885440" cy="189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A3A3A3"/>
                </a:solidFill>
                <a:latin typeface="Geist" panose="02110004020202020204"/>
              </a:rPr>
              <a:t>Agilidade e gestão de projetos: Scrum, Kanban, descoberta do problema, backlog e estimativa.</a:t>
            </a:r>
          </a:p>
        </p:txBody>
      </p:sp>
      <p:sp>
        <p:nvSpPr>
          <p:cNvPr id="18" name="Cartao 2">
            <a:extLst>
              <a:ext uri="{FF2B5EF4-FFF2-40B4-BE49-F238E27FC236}">
                <a16:creationId xmlns:a16="http://schemas.microsoft.com/office/drawing/2014/main" id="{D364CB74-9D04-A5FE-214A-36DF9923FC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48480" y="1638300"/>
            <a:ext cx="3495040" cy="4191000"/>
          </a:xfrm>
          <a:prstGeom prst="roundRect">
            <a:avLst>
              <a:gd name="adj" fmla="val 218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Etiqueta">
            <a:extLst>
              <a:ext uri="{FF2B5EF4-FFF2-40B4-BE49-F238E27FC236}">
                <a16:creationId xmlns:a16="http://schemas.microsoft.com/office/drawing/2014/main" id="{C21B7517-9476-8A14-61F1-ACAF086122A4}"/>
              </a:ext>
            </a:extLst>
          </p:cNvPr>
          <p:cNvSpPr/>
          <p:nvPr/>
        </p:nvSpPr>
        <p:spPr>
          <a:xfrm>
            <a:off x="4653280" y="2146300"/>
            <a:ext cx="850900" cy="254000"/>
          </a:xfrm>
          <a:prstGeom prst="roundRect">
            <a:avLst>
              <a:gd name="adj" fmla="val 15000"/>
            </a:avLst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EIXO 02</a:t>
            </a:r>
          </a:p>
        </p:txBody>
      </p:sp>
      <p:sp>
        <p:nvSpPr>
          <p:cNvPr id="20" name="Cartao titulo 2">
            <a:extLst>
              <a:ext uri="{FF2B5EF4-FFF2-40B4-BE49-F238E27FC236}">
                <a16:creationId xmlns:a16="http://schemas.microsoft.com/office/drawing/2014/main" id="{454B6397-D2DF-AED2-6A66-925049AD1FA9}"/>
              </a:ext>
            </a:extLst>
          </p:cNvPr>
          <p:cNvSpPr txBox="1"/>
          <p:nvPr/>
        </p:nvSpPr>
        <p:spPr>
          <a:xfrm>
            <a:off x="4653280" y="2844800"/>
            <a:ext cx="288544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400" b="1">
                <a:solidFill>
                  <a:srgbClr val="FAFAFA"/>
                </a:solidFill>
                <a:latin typeface="Geist" panose="02110004020202020204"/>
              </a:rPr>
              <a:t>Construir</a:t>
            </a:r>
          </a:p>
        </p:txBody>
      </p:sp>
      <p:sp>
        <p:nvSpPr>
          <p:cNvPr id="21" name="Cartao texto 2">
            <a:extLst>
              <a:ext uri="{FF2B5EF4-FFF2-40B4-BE49-F238E27FC236}">
                <a16:creationId xmlns:a16="http://schemas.microsoft.com/office/drawing/2014/main" id="{5761014D-95F5-293D-E37C-CDC3180F8C53}"/>
              </a:ext>
            </a:extLst>
          </p:cNvPr>
          <p:cNvSpPr txBox="1"/>
          <p:nvPr/>
        </p:nvSpPr>
        <p:spPr>
          <a:xfrm>
            <a:off x="4653280" y="3276600"/>
            <a:ext cx="2885440" cy="189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A3A3A3"/>
                </a:solidFill>
                <a:latin typeface="Geist" panose="02110004020202020204"/>
              </a:rPr>
              <a:t>Atuar como desenvolvedor: Git, padrões, código limpo, testes, code review e carreira.</a:t>
            </a:r>
          </a:p>
        </p:txBody>
      </p:sp>
      <p:sp>
        <p:nvSpPr>
          <p:cNvPr id="22" name="Cartao 3">
            <a:extLst>
              <a:ext uri="{FF2B5EF4-FFF2-40B4-BE49-F238E27FC236}">
                <a16:creationId xmlns:a16="http://schemas.microsoft.com/office/drawing/2014/main" id="{E327B190-C254-7D01-0274-D41BC5E9FF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148320" y="1638300"/>
            <a:ext cx="3495040" cy="4191000"/>
          </a:xfrm>
          <a:prstGeom prst="roundRect">
            <a:avLst>
              <a:gd name="adj" fmla="val 218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Etiqueta">
            <a:extLst>
              <a:ext uri="{FF2B5EF4-FFF2-40B4-BE49-F238E27FC236}">
                <a16:creationId xmlns:a16="http://schemas.microsoft.com/office/drawing/2014/main" id="{A28F11CB-EE04-E8EC-5CFD-9639E6101B76}"/>
              </a:ext>
            </a:extLst>
          </p:cNvPr>
          <p:cNvSpPr/>
          <p:nvPr/>
        </p:nvSpPr>
        <p:spPr>
          <a:xfrm>
            <a:off x="8453120" y="2146300"/>
            <a:ext cx="8509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EIXO 03</a:t>
            </a:r>
          </a:p>
        </p:txBody>
      </p:sp>
      <p:sp>
        <p:nvSpPr>
          <p:cNvPr id="24" name="Cartao titulo 3">
            <a:extLst>
              <a:ext uri="{FF2B5EF4-FFF2-40B4-BE49-F238E27FC236}">
                <a16:creationId xmlns:a16="http://schemas.microsoft.com/office/drawing/2014/main" id="{C0626982-7D1B-3857-60EC-093FD62C74FE}"/>
              </a:ext>
            </a:extLst>
          </p:cNvPr>
          <p:cNvSpPr txBox="1"/>
          <p:nvPr/>
        </p:nvSpPr>
        <p:spPr>
          <a:xfrm>
            <a:off x="8453120" y="2844800"/>
            <a:ext cx="288544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400" b="1">
                <a:solidFill>
                  <a:srgbClr val="FAFAFA"/>
                </a:solidFill>
                <a:latin typeface="Geist" panose="02110004020202020204"/>
              </a:rPr>
              <a:t>Acelerar</a:t>
            </a:r>
          </a:p>
        </p:txBody>
      </p:sp>
      <p:sp>
        <p:nvSpPr>
          <p:cNvPr id="25" name="Cartao texto 3">
            <a:extLst>
              <a:ext uri="{FF2B5EF4-FFF2-40B4-BE49-F238E27FC236}">
                <a16:creationId xmlns:a16="http://schemas.microsoft.com/office/drawing/2014/main" id="{887C5B3D-6F44-AAB2-1C69-5F0848EB233E}"/>
              </a:ext>
            </a:extLst>
          </p:cNvPr>
          <p:cNvSpPr txBox="1"/>
          <p:nvPr/>
        </p:nvSpPr>
        <p:spPr>
          <a:xfrm>
            <a:off x="8453120" y="3276600"/>
            <a:ext cx="2885440" cy="189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A3A3A3"/>
                </a:solidFill>
                <a:latin typeface="Geist" panose="02110004020202020204"/>
              </a:rPr>
              <a:t>Desenvolvimento e orquestração de IA: contexto, pedidos claros, regras de uso, revisão e métricas.</a:t>
            </a:r>
          </a:p>
        </p:txBody>
      </p:sp>
      <p:sp>
        <p:nvSpPr>
          <p:cNvPr id="26" name="Divisor do rodape">
            <a:extLst>
              <a:ext uri="{FF2B5EF4-FFF2-40B4-BE49-F238E27FC236}">
                <a16:creationId xmlns:a16="http://schemas.microsoft.com/office/drawing/2014/main" id="{AE25341D-5D6C-9FA4-AE4B-2F09B6593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8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7CCFFEB8-3B04-4E67-31B2-30A9107CAB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29" name="Rodape titulo">
            <a:extLst>
              <a:ext uri="{FF2B5EF4-FFF2-40B4-BE49-F238E27FC236}">
                <a16:creationId xmlns:a16="http://schemas.microsoft.com/office/drawing/2014/main" id="{664EC366-8F1A-8282-4F48-DD80E9B7B0BE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30" name="Rodape site">
            <a:extLst>
              <a:ext uri="{FF2B5EF4-FFF2-40B4-BE49-F238E27FC236}">
                <a16:creationId xmlns:a16="http://schemas.microsoft.com/office/drawing/2014/main" id="{EF9633CE-8DE0-F6A5-EC15-0ADD20FCFFE5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31" name="Numero do slide">
            <a:extLst>
              <a:ext uri="{FF2B5EF4-FFF2-40B4-BE49-F238E27FC236}">
                <a16:creationId xmlns:a16="http://schemas.microsoft.com/office/drawing/2014/main" id="{29BBCFE5-8BD3-48CB-20ED-ABF6B6A7A845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DBA9461C-4CE2-448A-A284-5B8A739EE878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2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461477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70E78C18-3491-0F06-AF51-24513DA11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Participantes do programa</a:t>
            </a:r>
          </a:p>
        </p:txBody>
      </p:sp>
      <p:sp>
        <p:nvSpPr>
          <p:cNvPr id="3" name="Barra superior">
            <a:extLst>
              <a:ext uri="{FF2B5EF4-FFF2-40B4-BE49-F238E27FC236}">
                <a16:creationId xmlns:a16="http://schemas.microsoft.com/office/drawing/2014/main" id="{E65E58D5-ABDD-C2F7-6D44-2560E2B1C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2A9F44C9-83FD-C893-64FD-BC2DCE445F6C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PARTICIPANTES</a:t>
            </a:r>
          </a:p>
        </p:txBody>
      </p:sp>
      <p:sp>
        <p:nvSpPr>
          <p:cNvPr id="12" name="Cartao 1">
            <a:extLst>
              <a:ext uri="{FF2B5EF4-FFF2-40B4-BE49-F238E27FC236}">
                <a16:creationId xmlns:a16="http://schemas.microsoft.com/office/drawing/2014/main" id="{E62D08FD-FAA9-EFC1-336F-94D7CB442B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117600"/>
            <a:ext cx="11094720" cy="1993900"/>
          </a:xfrm>
          <a:prstGeom prst="roundRect">
            <a:avLst>
              <a:gd name="adj" fmla="val 3822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Etiqueta">
            <a:extLst>
              <a:ext uri="{FF2B5EF4-FFF2-40B4-BE49-F238E27FC236}">
                <a16:creationId xmlns:a16="http://schemas.microsoft.com/office/drawing/2014/main" id="{EB23DE0F-BEC6-A52D-DEA7-1656AF00E19C}"/>
              </a:ext>
            </a:extLst>
          </p:cNvPr>
          <p:cNvSpPr/>
          <p:nvPr/>
        </p:nvSpPr>
        <p:spPr>
          <a:xfrm>
            <a:off x="853440" y="1422400"/>
            <a:ext cx="6604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TURMA</a:t>
            </a:r>
          </a:p>
        </p:txBody>
      </p:sp>
      <p:sp>
        <p:nvSpPr>
          <p:cNvPr id="14" name="Participante 1">
            <a:extLst>
              <a:ext uri="{FF2B5EF4-FFF2-40B4-BE49-F238E27FC236}">
                <a16:creationId xmlns:a16="http://schemas.microsoft.com/office/drawing/2014/main" id="{028B960A-54C9-E3F7-8C69-1F0EDB8BE4E7}"/>
              </a:ext>
            </a:extLst>
          </p:cNvPr>
          <p:cNvSpPr txBox="1"/>
          <p:nvPr/>
        </p:nvSpPr>
        <p:spPr>
          <a:xfrm>
            <a:off x="853440" y="1993900"/>
            <a:ext cx="10485120" cy="749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400" b="1">
                <a:solidFill>
                  <a:srgbClr val="FAFAFA"/>
                </a:solidFill>
                <a:latin typeface="Geist" panose="02110004020202020204"/>
              </a:rPr>
              <a:t>Turma presencial, com acompanhamento online; nomes preservados nesta versão pública</a:t>
            </a:r>
          </a:p>
        </p:txBody>
      </p:sp>
      <p:sp>
        <p:nvSpPr>
          <p:cNvPr id="15" name="Painel borda">
            <a:extLst>
              <a:ext uri="{FF2B5EF4-FFF2-40B4-BE49-F238E27FC236}">
                <a16:creationId xmlns:a16="http://schemas.microsoft.com/office/drawing/2014/main" id="{3E50D15D-52AD-01D3-EB86-1582718620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4051300"/>
            <a:ext cx="1109472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Modalidade rotulo">
            <a:extLst>
              <a:ext uri="{FF2B5EF4-FFF2-40B4-BE49-F238E27FC236}">
                <a16:creationId xmlns:a16="http://schemas.microsoft.com/office/drawing/2014/main" id="{3AB75092-E2BD-75EF-4370-C066DF9C18D2}"/>
              </a:ext>
            </a:extLst>
          </p:cNvPr>
          <p:cNvSpPr txBox="1"/>
          <p:nvPr/>
        </p:nvSpPr>
        <p:spPr>
          <a:xfrm>
            <a:off x="548640" y="4254500"/>
            <a:ext cx="40132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MODALIDADE</a:t>
            </a:r>
          </a:p>
        </p:txBody>
      </p:sp>
      <p:sp>
        <p:nvSpPr>
          <p:cNvPr id="17" name="Modalidade valor">
            <a:extLst>
              <a:ext uri="{FF2B5EF4-FFF2-40B4-BE49-F238E27FC236}">
                <a16:creationId xmlns:a16="http://schemas.microsoft.com/office/drawing/2014/main" id="{8B8A67A3-557F-561F-9246-AB4C904EBE8A}"/>
              </a:ext>
            </a:extLst>
          </p:cNvPr>
          <p:cNvSpPr txBox="1"/>
          <p:nvPr/>
        </p:nvSpPr>
        <p:spPr>
          <a:xfrm>
            <a:off x="548640" y="4559300"/>
            <a:ext cx="4013200" cy="1422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 b="1">
                <a:solidFill>
                  <a:srgbClr val="FAFAFA"/>
                </a:solidFill>
                <a:latin typeface="Geist" panose="02110004020202020204"/>
              </a:rPr>
              <a:t>Híbrida (presencial, com acompanhamento online)</a:t>
            </a:r>
          </a:p>
        </p:txBody>
      </p:sp>
      <p:sp>
        <p:nvSpPr>
          <p:cNvPr id="18" name="Formatos rotulo">
            <a:extLst>
              <a:ext uri="{FF2B5EF4-FFF2-40B4-BE49-F238E27FC236}">
                <a16:creationId xmlns:a16="http://schemas.microsoft.com/office/drawing/2014/main" id="{581D68A1-9A01-26FF-73E4-3D2E36F75153}"/>
              </a:ext>
            </a:extLst>
          </p:cNvPr>
          <p:cNvSpPr txBox="1"/>
          <p:nvPr/>
        </p:nvSpPr>
        <p:spPr>
          <a:xfrm>
            <a:off x="4968240" y="4254500"/>
            <a:ext cx="228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FORMATOS</a:t>
            </a:r>
          </a:p>
        </p:txBody>
      </p:sp>
      <p:sp>
        <p:nvSpPr>
          <p:cNvPr id="19" name="Formatos valor">
            <a:extLst>
              <a:ext uri="{FF2B5EF4-FFF2-40B4-BE49-F238E27FC236}">
                <a16:creationId xmlns:a16="http://schemas.microsoft.com/office/drawing/2014/main" id="{A8AB5450-1428-6209-8F8D-7C9B2E982D5B}"/>
              </a:ext>
            </a:extLst>
          </p:cNvPr>
          <p:cNvSpPr txBox="1"/>
          <p:nvPr/>
        </p:nvSpPr>
        <p:spPr>
          <a:xfrm>
            <a:off x="4968240" y="4559300"/>
            <a:ext cx="2286000" cy="1422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 b="1">
                <a:solidFill>
                  <a:srgbClr val="FAFAFA"/>
                </a:solidFill>
                <a:latin typeface="Geist" panose="02110004020202020204"/>
              </a:rPr>
              <a:t>Treinamento</a:t>
            </a:r>
          </a:p>
          <a:p>
            <a:pPr>
              <a:lnSpc>
                <a:spcPts val="2400"/>
              </a:lnSpc>
            </a:pPr>
            <a:r>
              <a:rPr lang="pt-BR" b="1">
                <a:solidFill>
                  <a:srgbClr val="FAFAFA"/>
                </a:solidFill>
                <a:latin typeface="Geist" panose="02110004020202020204"/>
              </a:rPr>
              <a:t>Workshop</a:t>
            </a:r>
          </a:p>
          <a:p>
            <a:pPr>
              <a:lnSpc>
                <a:spcPts val="2400"/>
              </a:lnSpc>
            </a:pPr>
            <a:r>
              <a:rPr lang="pt-BR" b="1">
                <a:solidFill>
                  <a:srgbClr val="FAFAFA"/>
                </a:solidFill>
                <a:latin typeface="Geist" panose="02110004020202020204"/>
              </a:rPr>
              <a:t>Oficina gratuita</a:t>
            </a:r>
          </a:p>
        </p:txBody>
      </p:sp>
      <p:sp>
        <p:nvSpPr>
          <p:cNvPr id="20" name="Local rotulo">
            <a:extLst>
              <a:ext uri="{FF2B5EF4-FFF2-40B4-BE49-F238E27FC236}">
                <a16:creationId xmlns:a16="http://schemas.microsoft.com/office/drawing/2014/main" id="{FEE25061-40EE-88E3-C713-766136006517}"/>
              </a:ext>
            </a:extLst>
          </p:cNvPr>
          <p:cNvSpPr txBox="1"/>
          <p:nvPr/>
        </p:nvSpPr>
        <p:spPr>
          <a:xfrm>
            <a:off x="7660640" y="4254500"/>
            <a:ext cx="398272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LOCAL</a:t>
            </a:r>
          </a:p>
        </p:txBody>
      </p:sp>
      <p:sp>
        <p:nvSpPr>
          <p:cNvPr id="21" name="Local valor">
            <a:extLst>
              <a:ext uri="{FF2B5EF4-FFF2-40B4-BE49-F238E27FC236}">
                <a16:creationId xmlns:a16="http://schemas.microsoft.com/office/drawing/2014/main" id="{BD279703-8461-2E85-FD20-76ECF0C270AC}"/>
              </a:ext>
            </a:extLst>
          </p:cNvPr>
          <p:cNvSpPr txBox="1"/>
          <p:nvPr/>
        </p:nvSpPr>
        <p:spPr>
          <a:xfrm>
            <a:off x="7660640" y="4559300"/>
            <a:ext cx="3982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 b="1">
                <a:solidFill>
                  <a:srgbClr val="FAFAFA"/>
                </a:solidFill>
                <a:latin typeface="Geist" panose="02110004020202020204"/>
              </a:rPr>
              <a:t>WeWork</a:t>
            </a:r>
          </a:p>
        </p:txBody>
      </p:sp>
      <p:sp>
        <p:nvSpPr>
          <p:cNvPr id="22" name="Local endereco">
            <a:extLst>
              <a:ext uri="{FF2B5EF4-FFF2-40B4-BE49-F238E27FC236}">
                <a16:creationId xmlns:a16="http://schemas.microsoft.com/office/drawing/2014/main" id="{44E0B631-E166-093D-A3CD-2DD9F2C77382}"/>
              </a:ext>
            </a:extLst>
          </p:cNvPr>
          <p:cNvSpPr txBox="1"/>
          <p:nvPr/>
        </p:nvSpPr>
        <p:spPr>
          <a:xfrm>
            <a:off x="7660640" y="4902200"/>
            <a:ext cx="398272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A3A3A3"/>
                </a:solidFill>
                <a:latin typeface="Geist" panose="02110004020202020204"/>
              </a:rPr>
              <a:t>Av. Paulista, 1374 · São Paulo, SP</a:t>
            </a:r>
          </a:p>
        </p:txBody>
      </p:sp>
      <p:sp>
        <p:nvSpPr>
          <p:cNvPr id="23" name="Parceria rotulo">
            <a:extLst>
              <a:ext uri="{FF2B5EF4-FFF2-40B4-BE49-F238E27FC236}">
                <a16:creationId xmlns:a16="http://schemas.microsoft.com/office/drawing/2014/main" id="{36E51EBD-FD1A-DFD7-A38E-C03994B1880D}"/>
              </a:ext>
            </a:extLst>
          </p:cNvPr>
          <p:cNvSpPr txBox="1"/>
          <p:nvPr/>
        </p:nvSpPr>
        <p:spPr>
          <a:xfrm>
            <a:off x="7660640" y="5372100"/>
            <a:ext cx="398272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PARCERIA E ORIENTAÇÃO</a:t>
            </a:r>
          </a:p>
        </p:txBody>
      </p:sp>
      <p:sp>
        <p:nvSpPr>
          <p:cNvPr id="24" name="Parceria valor">
            <a:extLst>
              <a:ext uri="{FF2B5EF4-FFF2-40B4-BE49-F238E27FC236}">
                <a16:creationId xmlns:a16="http://schemas.microsoft.com/office/drawing/2014/main" id="{FCA4294D-EC92-7186-02E1-50A169A8ED41}"/>
              </a:ext>
            </a:extLst>
          </p:cNvPr>
          <p:cNvSpPr txBox="1"/>
          <p:nvPr/>
        </p:nvSpPr>
        <p:spPr>
          <a:xfrm>
            <a:off x="7660640" y="5676900"/>
            <a:ext cx="3982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 b="1">
                <a:solidFill>
                  <a:srgbClr val="FAFAFA"/>
                </a:solidFill>
                <a:latin typeface="Geist" panose="02110004020202020204"/>
              </a:rPr>
              <a:t>Estação Hack</a:t>
            </a:r>
          </a:p>
        </p:txBody>
      </p:sp>
      <p:sp>
        <p:nvSpPr>
          <p:cNvPr id="25" name="Divisor do rodape">
            <a:extLst>
              <a:ext uri="{FF2B5EF4-FFF2-40B4-BE49-F238E27FC236}">
                <a16:creationId xmlns:a16="http://schemas.microsoft.com/office/drawing/2014/main" id="{375ECA00-85A8-D82E-6B14-5225986319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7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BE8F7A08-8622-E8DE-3330-09C41E5E54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28" name="Rodape titulo">
            <a:extLst>
              <a:ext uri="{FF2B5EF4-FFF2-40B4-BE49-F238E27FC236}">
                <a16:creationId xmlns:a16="http://schemas.microsoft.com/office/drawing/2014/main" id="{40AF6703-24BA-7F09-EC22-00FACB27277F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29" name="Rodape site">
            <a:extLst>
              <a:ext uri="{FF2B5EF4-FFF2-40B4-BE49-F238E27FC236}">
                <a16:creationId xmlns:a16="http://schemas.microsoft.com/office/drawing/2014/main" id="{8FD3D969-F005-7BE5-90C8-A4D4F8DE5384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30" name="Numero do slide">
            <a:extLst>
              <a:ext uri="{FF2B5EF4-FFF2-40B4-BE49-F238E27FC236}">
                <a16:creationId xmlns:a16="http://schemas.microsoft.com/office/drawing/2014/main" id="{BA070573-FEEF-A20A-F060-4D21913A853A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B850A69F-869F-4D78-8890-7510A9403068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3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3180857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3FCA9A44-6074-5C8A-1F2A-BF0335BC4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A ideia que guia o programa</a:t>
            </a:r>
          </a:p>
        </p:txBody>
      </p:sp>
      <p:sp>
        <p:nvSpPr>
          <p:cNvPr id="3" name="Barra superior">
            <a:extLst>
              <a:ext uri="{FF2B5EF4-FFF2-40B4-BE49-F238E27FC236}">
                <a16:creationId xmlns:a16="http://schemas.microsoft.com/office/drawing/2014/main" id="{B184823D-5F7E-3DBC-4006-7F2BC4E48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5821CEB1-625A-3596-421D-0ECEE4B96EA2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TESE DO PROGRAMA</a:t>
            </a:r>
          </a:p>
        </p:txBody>
      </p:sp>
      <p:sp>
        <p:nvSpPr>
          <p:cNvPr id="9" name="Destaque fundo">
            <a:extLst>
              <a:ext uri="{FF2B5EF4-FFF2-40B4-BE49-F238E27FC236}">
                <a16:creationId xmlns:a16="http://schemas.microsoft.com/office/drawing/2014/main" id="{BEC1F022-D775-58FA-EA0E-513E58A60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524500"/>
            <a:ext cx="11094720" cy="571500"/>
          </a:xfrm>
          <a:prstGeom prst="roundRect">
            <a:avLst>
              <a:gd name="adj" fmla="val 13333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Destaque barra">
            <a:extLst>
              <a:ext uri="{FF2B5EF4-FFF2-40B4-BE49-F238E27FC236}">
                <a16:creationId xmlns:a16="http://schemas.microsoft.com/office/drawing/2014/main" id="{AF22A62B-671D-DFD6-8158-D341B6931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676900"/>
            <a:ext cx="50800" cy="2667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Destaque rotulo">
            <a:extLst>
              <a:ext uri="{FF2B5EF4-FFF2-40B4-BE49-F238E27FC236}">
                <a16:creationId xmlns:a16="http://schemas.microsoft.com/office/drawing/2014/main" id="{6963CCF4-2131-672A-96E5-5BFFB9075D28}"/>
              </a:ext>
            </a:extLst>
          </p:cNvPr>
          <p:cNvSpPr txBox="1"/>
          <p:nvPr/>
        </p:nvSpPr>
        <p:spPr>
          <a:xfrm>
            <a:off x="955040" y="57150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INSIGHT</a:t>
            </a:r>
          </a:p>
        </p:txBody>
      </p:sp>
      <p:sp>
        <p:nvSpPr>
          <p:cNvPr id="12" name="Destaque texto">
            <a:extLst>
              <a:ext uri="{FF2B5EF4-FFF2-40B4-BE49-F238E27FC236}">
                <a16:creationId xmlns:a16="http://schemas.microsoft.com/office/drawing/2014/main" id="{873791F7-95BB-0707-C920-29EE361C56B2}"/>
              </a:ext>
            </a:extLst>
          </p:cNvPr>
          <p:cNvSpPr txBox="1"/>
          <p:nvPr/>
        </p:nvSpPr>
        <p:spPr>
          <a:xfrm>
            <a:off x="2072640" y="5676900"/>
            <a:ext cx="926592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Ferramenta e método só geram valor quando alguém se responsabiliza pelo resultado.</a:t>
            </a:r>
          </a:p>
        </p:txBody>
      </p:sp>
      <p:sp>
        <p:nvSpPr>
          <p:cNvPr id="15" name="Barra da citacao">
            <a:extLst>
              <a:ext uri="{FF2B5EF4-FFF2-40B4-BE49-F238E27FC236}">
                <a16:creationId xmlns:a16="http://schemas.microsoft.com/office/drawing/2014/main" id="{43810332-6986-7BA7-C7B2-03C86FBE7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2413000"/>
            <a:ext cx="50800" cy="16129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itacao">
            <a:extLst>
              <a:ext uri="{FF2B5EF4-FFF2-40B4-BE49-F238E27FC236}">
                <a16:creationId xmlns:a16="http://schemas.microsoft.com/office/drawing/2014/main" id="{310C6C41-F7EF-9F3F-71CA-AC6E5DBFFA7C}"/>
              </a:ext>
            </a:extLst>
          </p:cNvPr>
          <p:cNvSpPr txBox="1"/>
          <p:nvPr/>
        </p:nvSpPr>
        <p:spPr>
          <a:xfrm>
            <a:off x="955040" y="2413000"/>
            <a:ext cx="9753600" cy="1028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000"/>
              </a:lnSpc>
            </a:pPr>
            <a:r>
              <a:rPr lang="pt-BR" sz="3400" b="1">
                <a:solidFill>
                  <a:srgbClr val="FAFAFA"/>
                </a:solidFill>
                <a:latin typeface="Geist" panose="02110004020202020204"/>
              </a:rPr>
              <a:t>A tecnologia conecta, a gestão organiza, mas são as pessoas que fazem acontecer.</a:t>
            </a:r>
          </a:p>
        </p:txBody>
      </p:sp>
      <p:sp>
        <p:nvSpPr>
          <p:cNvPr id="17" name="Autoria da citacao">
            <a:extLst>
              <a:ext uri="{FF2B5EF4-FFF2-40B4-BE49-F238E27FC236}">
                <a16:creationId xmlns:a16="http://schemas.microsoft.com/office/drawing/2014/main" id="{2C8BD640-A146-F426-E615-0C388822C2FA}"/>
              </a:ext>
            </a:extLst>
          </p:cNvPr>
          <p:cNvSpPr txBox="1"/>
          <p:nvPr/>
        </p:nvSpPr>
        <p:spPr>
          <a:xfrm>
            <a:off x="955040" y="3733800"/>
            <a:ext cx="975360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Erick Prado, NerdZone Solutions</a:t>
            </a:r>
          </a:p>
        </p:txBody>
      </p:sp>
      <p:sp>
        <p:nvSpPr>
          <p:cNvPr id="18" name="Divisor do rodape">
            <a:extLst>
              <a:ext uri="{FF2B5EF4-FFF2-40B4-BE49-F238E27FC236}">
                <a16:creationId xmlns:a16="http://schemas.microsoft.com/office/drawing/2014/main" id="{92FF3899-86BC-5413-F484-07C65AB2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9257653C-557F-48A5-B600-C3AFCF4D1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21" name="Rodape titulo">
            <a:extLst>
              <a:ext uri="{FF2B5EF4-FFF2-40B4-BE49-F238E27FC236}">
                <a16:creationId xmlns:a16="http://schemas.microsoft.com/office/drawing/2014/main" id="{2B422D55-5EA8-BA67-A058-438561443263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22" name="Rodape site">
            <a:extLst>
              <a:ext uri="{FF2B5EF4-FFF2-40B4-BE49-F238E27FC236}">
                <a16:creationId xmlns:a16="http://schemas.microsoft.com/office/drawing/2014/main" id="{2CF89EF9-5708-9688-BBDF-5E55CBA0846D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23" name="Numero do slide">
            <a:extLst>
              <a:ext uri="{FF2B5EF4-FFF2-40B4-BE49-F238E27FC236}">
                <a16:creationId xmlns:a16="http://schemas.microsoft.com/office/drawing/2014/main" id="{6A053CAC-807D-CEF1-53E1-B4E6586257BD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88BC723E-D79B-4BFC-8E09-FA204EC5CB02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4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1721260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E4BD2DDC-B22C-DDAD-3B4B-69EAB7CD4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Cronograma e carga horária</a:t>
            </a:r>
          </a:p>
        </p:txBody>
      </p:sp>
      <p:sp>
        <p:nvSpPr>
          <p:cNvPr id="3" name="Barra superior">
            <a:extLst>
              <a:ext uri="{FF2B5EF4-FFF2-40B4-BE49-F238E27FC236}">
                <a16:creationId xmlns:a16="http://schemas.microsoft.com/office/drawing/2014/main" id="{C641A5BF-DE73-A9C6-BED4-C609ACF93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A0D05F4F-62A3-0928-A473-5FB81FCC8F24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CRONOGRAMA</a:t>
            </a:r>
          </a:p>
        </p:txBody>
      </p:sp>
      <p:sp>
        <p:nvSpPr>
          <p:cNvPr id="18" name="Bloco 1">
            <a:extLst>
              <a:ext uri="{FF2B5EF4-FFF2-40B4-BE49-F238E27FC236}">
                <a16:creationId xmlns:a16="http://schemas.microsoft.com/office/drawing/2014/main" id="{1897EB43-28C0-B090-1F42-10F250DFC1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130300"/>
            <a:ext cx="3562773" cy="3632200"/>
          </a:xfrm>
          <a:prstGeom prst="roundRect">
            <a:avLst>
              <a:gd name="adj" fmla="val 2139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Bloco rotulo 1">
            <a:extLst>
              <a:ext uri="{FF2B5EF4-FFF2-40B4-BE49-F238E27FC236}">
                <a16:creationId xmlns:a16="http://schemas.microsoft.com/office/drawing/2014/main" id="{48DC0F83-0E14-C0B7-0646-6007E006D50B}"/>
              </a:ext>
            </a:extLst>
          </p:cNvPr>
          <p:cNvSpPr txBox="1"/>
          <p:nvPr/>
        </p:nvSpPr>
        <p:spPr>
          <a:xfrm>
            <a:off x="751840" y="1333500"/>
            <a:ext cx="3156373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BLOCO 1</a:t>
            </a:r>
          </a:p>
        </p:txBody>
      </p:sp>
      <p:sp>
        <p:nvSpPr>
          <p:cNvPr id="20" name="Bloco periodo 1">
            <a:extLst>
              <a:ext uri="{FF2B5EF4-FFF2-40B4-BE49-F238E27FC236}">
                <a16:creationId xmlns:a16="http://schemas.microsoft.com/office/drawing/2014/main" id="{48D036B6-B381-8C35-3AE6-6C0850621852}"/>
              </a:ext>
            </a:extLst>
          </p:cNvPr>
          <p:cNvSpPr txBox="1"/>
          <p:nvPr/>
        </p:nvSpPr>
        <p:spPr>
          <a:xfrm>
            <a:off x="751840" y="1612900"/>
            <a:ext cx="3156373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01 a 06 de setembro de 2025</a:t>
            </a:r>
          </a:p>
        </p:txBody>
      </p:sp>
      <p:sp>
        <p:nvSpPr>
          <p:cNvPr id="21" name="Bloco horas 1">
            <a:extLst>
              <a:ext uri="{FF2B5EF4-FFF2-40B4-BE49-F238E27FC236}">
                <a16:creationId xmlns:a16="http://schemas.microsoft.com/office/drawing/2014/main" id="{A474E057-35D8-DD87-F232-0918BB031740}"/>
              </a:ext>
            </a:extLst>
          </p:cNvPr>
          <p:cNvSpPr txBox="1"/>
          <p:nvPr/>
        </p:nvSpPr>
        <p:spPr>
          <a:xfrm>
            <a:off x="751840" y="2260600"/>
            <a:ext cx="3156373" cy="647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5000"/>
              </a:lnSpc>
            </a:pPr>
            <a:r>
              <a:rPr lang="pt-BR" sz="4400" b="1">
                <a:solidFill>
                  <a:srgbClr val="B14CFF"/>
                </a:solidFill>
                <a:latin typeface="Geist" panose="02110004020202020204"/>
              </a:rPr>
              <a:t>35 h</a:t>
            </a:r>
          </a:p>
        </p:txBody>
      </p:sp>
      <p:sp>
        <p:nvSpPr>
          <p:cNvPr id="22" name="Divisor">
            <a:extLst>
              <a:ext uri="{FF2B5EF4-FFF2-40B4-BE49-F238E27FC236}">
                <a16:creationId xmlns:a16="http://schemas.microsoft.com/office/drawing/2014/main" id="{0D67B211-4432-7280-3B7F-350D7D9C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3048000"/>
            <a:ext cx="3156373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Cab dia">
            <a:extLst>
              <a:ext uri="{FF2B5EF4-FFF2-40B4-BE49-F238E27FC236}">
                <a16:creationId xmlns:a16="http://schemas.microsoft.com/office/drawing/2014/main" id="{3A0BED99-1C27-9388-DB2C-24A8A8885CFE}"/>
              </a:ext>
            </a:extLst>
          </p:cNvPr>
          <p:cNvSpPr txBox="1"/>
          <p:nvPr/>
        </p:nvSpPr>
        <p:spPr>
          <a:xfrm>
            <a:off x="751840" y="3149600"/>
            <a:ext cx="2445173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DIA · DATA</a:t>
            </a:r>
          </a:p>
        </p:txBody>
      </p:sp>
      <p:sp>
        <p:nvSpPr>
          <p:cNvPr id="24" name="Cab inicio">
            <a:extLst>
              <a:ext uri="{FF2B5EF4-FFF2-40B4-BE49-F238E27FC236}">
                <a16:creationId xmlns:a16="http://schemas.microsoft.com/office/drawing/2014/main" id="{8B0A577B-3F0C-CA0F-17D1-E48EA6E5319D}"/>
              </a:ext>
            </a:extLst>
          </p:cNvPr>
          <p:cNvSpPr txBox="1"/>
          <p:nvPr/>
        </p:nvSpPr>
        <p:spPr>
          <a:xfrm>
            <a:off x="3298613" y="3149600"/>
            <a:ext cx="6096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INÍCIO</a:t>
            </a:r>
          </a:p>
        </p:txBody>
      </p:sp>
      <p:sp>
        <p:nvSpPr>
          <p:cNvPr id="25" name="Dia">
            <a:extLst>
              <a:ext uri="{FF2B5EF4-FFF2-40B4-BE49-F238E27FC236}">
                <a16:creationId xmlns:a16="http://schemas.microsoft.com/office/drawing/2014/main" id="{7DB45E2A-E95F-7076-D197-E86251968257}"/>
              </a:ext>
            </a:extLst>
          </p:cNvPr>
          <p:cNvSpPr txBox="1"/>
          <p:nvPr/>
        </p:nvSpPr>
        <p:spPr>
          <a:xfrm>
            <a:off x="751840" y="3454400"/>
            <a:ext cx="2445173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Segunda a sexta-feira</a:t>
            </a:r>
          </a:p>
        </p:txBody>
      </p:sp>
      <p:sp>
        <p:nvSpPr>
          <p:cNvPr id="26" name="Data">
            <a:extLst>
              <a:ext uri="{FF2B5EF4-FFF2-40B4-BE49-F238E27FC236}">
                <a16:creationId xmlns:a16="http://schemas.microsoft.com/office/drawing/2014/main" id="{7F2AD67F-3359-103C-3EBF-02C5BDE613F5}"/>
              </a:ext>
            </a:extLst>
          </p:cNvPr>
          <p:cNvSpPr txBox="1"/>
          <p:nvPr/>
        </p:nvSpPr>
        <p:spPr>
          <a:xfrm>
            <a:off x="751840" y="3746500"/>
            <a:ext cx="2445173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>
                <a:solidFill>
                  <a:srgbClr val="A3A3A3"/>
                </a:solidFill>
                <a:latin typeface="Geist Mono"/>
              </a:rPr>
              <a:t>01 a 05/09/2025</a:t>
            </a:r>
          </a:p>
        </p:txBody>
      </p:sp>
      <p:sp>
        <p:nvSpPr>
          <p:cNvPr id="27" name="Inicio">
            <a:extLst>
              <a:ext uri="{FF2B5EF4-FFF2-40B4-BE49-F238E27FC236}">
                <a16:creationId xmlns:a16="http://schemas.microsoft.com/office/drawing/2014/main" id="{28504FE3-014D-B4FE-F057-860C71C42708}"/>
              </a:ext>
            </a:extLst>
          </p:cNvPr>
          <p:cNvSpPr txBox="1"/>
          <p:nvPr/>
        </p:nvSpPr>
        <p:spPr>
          <a:xfrm>
            <a:off x="3298613" y="3454400"/>
            <a:ext cx="6096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19h</a:t>
            </a:r>
          </a:p>
        </p:txBody>
      </p:sp>
      <p:sp>
        <p:nvSpPr>
          <p:cNvPr id="28" name="Dia">
            <a:extLst>
              <a:ext uri="{FF2B5EF4-FFF2-40B4-BE49-F238E27FC236}">
                <a16:creationId xmlns:a16="http://schemas.microsoft.com/office/drawing/2014/main" id="{CDAB1C7F-57BA-4323-1607-9EE52F154A9A}"/>
              </a:ext>
            </a:extLst>
          </p:cNvPr>
          <p:cNvSpPr txBox="1"/>
          <p:nvPr/>
        </p:nvSpPr>
        <p:spPr>
          <a:xfrm>
            <a:off x="751840" y="4025900"/>
            <a:ext cx="2445173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Sábado</a:t>
            </a:r>
          </a:p>
        </p:txBody>
      </p:sp>
      <p:sp>
        <p:nvSpPr>
          <p:cNvPr id="29" name="Data">
            <a:extLst>
              <a:ext uri="{FF2B5EF4-FFF2-40B4-BE49-F238E27FC236}">
                <a16:creationId xmlns:a16="http://schemas.microsoft.com/office/drawing/2014/main" id="{CF4ADC91-E58F-1C6B-FC16-035137289C15}"/>
              </a:ext>
            </a:extLst>
          </p:cNvPr>
          <p:cNvSpPr txBox="1"/>
          <p:nvPr/>
        </p:nvSpPr>
        <p:spPr>
          <a:xfrm>
            <a:off x="751840" y="4318000"/>
            <a:ext cx="2445173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>
                <a:solidFill>
                  <a:srgbClr val="A3A3A3"/>
                </a:solidFill>
                <a:latin typeface="Geist Mono"/>
              </a:rPr>
              <a:t>06/09/2025</a:t>
            </a:r>
          </a:p>
        </p:txBody>
      </p:sp>
      <p:sp>
        <p:nvSpPr>
          <p:cNvPr id="30" name="Inicio">
            <a:extLst>
              <a:ext uri="{FF2B5EF4-FFF2-40B4-BE49-F238E27FC236}">
                <a16:creationId xmlns:a16="http://schemas.microsoft.com/office/drawing/2014/main" id="{45248EC4-0830-9ABA-339B-A930305E6227}"/>
              </a:ext>
            </a:extLst>
          </p:cNvPr>
          <p:cNvSpPr txBox="1"/>
          <p:nvPr/>
        </p:nvSpPr>
        <p:spPr>
          <a:xfrm>
            <a:off x="3298613" y="4025900"/>
            <a:ext cx="6096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09h</a:t>
            </a:r>
          </a:p>
        </p:txBody>
      </p:sp>
      <p:sp>
        <p:nvSpPr>
          <p:cNvPr id="31" name="Bloco 2">
            <a:extLst>
              <a:ext uri="{FF2B5EF4-FFF2-40B4-BE49-F238E27FC236}">
                <a16:creationId xmlns:a16="http://schemas.microsoft.com/office/drawing/2014/main" id="{B982FE07-1C26-5AE1-7844-A969F3AF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14613" y="1130300"/>
            <a:ext cx="3562774" cy="3632200"/>
          </a:xfrm>
          <a:prstGeom prst="roundRect">
            <a:avLst>
              <a:gd name="adj" fmla="val 2139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2" name="Bloco rotulo 2">
            <a:extLst>
              <a:ext uri="{FF2B5EF4-FFF2-40B4-BE49-F238E27FC236}">
                <a16:creationId xmlns:a16="http://schemas.microsoft.com/office/drawing/2014/main" id="{891BE986-B890-6D9B-93A8-F0344A84C430}"/>
              </a:ext>
            </a:extLst>
          </p:cNvPr>
          <p:cNvSpPr txBox="1"/>
          <p:nvPr/>
        </p:nvSpPr>
        <p:spPr>
          <a:xfrm>
            <a:off x="4517813" y="1333500"/>
            <a:ext cx="3156373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BLOCO 2</a:t>
            </a:r>
          </a:p>
        </p:txBody>
      </p:sp>
      <p:sp>
        <p:nvSpPr>
          <p:cNvPr id="33" name="Bloco periodo 2">
            <a:extLst>
              <a:ext uri="{FF2B5EF4-FFF2-40B4-BE49-F238E27FC236}">
                <a16:creationId xmlns:a16="http://schemas.microsoft.com/office/drawing/2014/main" id="{EB0C6DB2-A8B9-55BA-D638-854066F2D2C4}"/>
              </a:ext>
            </a:extLst>
          </p:cNvPr>
          <p:cNvSpPr txBox="1"/>
          <p:nvPr/>
        </p:nvSpPr>
        <p:spPr>
          <a:xfrm>
            <a:off x="4517813" y="1612900"/>
            <a:ext cx="3156373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29 de setembro a</a:t>
            </a:r>
            <a:br>
              <a:rPr lang="pt-BR" sz="1600" b="1">
                <a:solidFill>
                  <a:srgbClr val="FAFAFA"/>
                </a:solidFill>
                <a:latin typeface="Geist" panose="02110004020202020204"/>
              </a:rPr>
            </a:b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04 de outubro de 2025</a:t>
            </a:r>
          </a:p>
        </p:txBody>
      </p:sp>
      <p:sp>
        <p:nvSpPr>
          <p:cNvPr id="34" name="Bloco horas 2">
            <a:extLst>
              <a:ext uri="{FF2B5EF4-FFF2-40B4-BE49-F238E27FC236}">
                <a16:creationId xmlns:a16="http://schemas.microsoft.com/office/drawing/2014/main" id="{29FE465A-D550-A60A-8EB5-3925F2F0BC62}"/>
              </a:ext>
            </a:extLst>
          </p:cNvPr>
          <p:cNvSpPr txBox="1"/>
          <p:nvPr/>
        </p:nvSpPr>
        <p:spPr>
          <a:xfrm>
            <a:off x="4517813" y="2260600"/>
            <a:ext cx="3156373" cy="647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5000"/>
              </a:lnSpc>
            </a:pPr>
            <a:r>
              <a:rPr lang="pt-BR" sz="4400" b="1">
                <a:solidFill>
                  <a:srgbClr val="B14CFF"/>
                </a:solidFill>
                <a:latin typeface="Geist" panose="02110004020202020204"/>
              </a:rPr>
              <a:t>23 h</a:t>
            </a:r>
          </a:p>
        </p:txBody>
      </p:sp>
      <p:sp>
        <p:nvSpPr>
          <p:cNvPr id="35" name="Divisor">
            <a:extLst>
              <a:ext uri="{FF2B5EF4-FFF2-40B4-BE49-F238E27FC236}">
                <a16:creationId xmlns:a16="http://schemas.microsoft.com/office/drawing/2014/main" id="{67DC73AA-975B-7523-ADAA-DCE3FB3A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517813" y="3048000"/>
            <a:ext cx="3156374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Cab dia">
            <a:extLst>
              <a:ext uri="{FF2B5EF4-FFF2-40B4-BE49-F238E27FC236}">
                <a16:creationId xmlns:a16="http://schemas.microsoft.com/office/drawing/2014/main" id="{1EE26093-0DC4-00A2-91BF-065A7D003974}"/>
              </a:ext>
            </a:extLst>
          </p:cNvPr>
          <p:cNvSpPr txBox="1"/>
          <p:nvPr/>
        </p:nvSpPr>
        <p:spPr>
          <a:xfrm>
            <a:off x="4517813" y="3149600"/>
            <a:ext cx="2445173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DIA · DATA</a:t>
            </a:r>
          </a:p>
        </p:txBody>
      </p:sp>
      <p:sp>
        <p:nvSpPr>
          <p:cNvPr id="37" name="Cab inicio">
            <a:extLst>
              <a:ext uri="{FF2B5EF4-FFF2-40B4-BE49-F238E27FC236}">
                <a16:creationId xmlns:a16="http://schemas.microsoft.com/office/drawing/2014/main" id="{77F6086E-45FE-F278-47B6-728BB299A018}"/>
              </a:ext>
            </a:extLst>
          </p:cNvPr>
          <p:cNvSpPr txBox="1"/>
          <p:nvPr/>
        </p:nvSpPr>
        <p:spPr>
          <a:xfrm>
            <a:off x="7064587" y="3149600"/>
            <a:ext cx="6096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INÍCIO</a:t>
            </a:r>
          </a:p>
        </p:txBody>
      </p:sp>
      <p:sp>
        <p:nvSpPr>
          <p:cNvPr id="38" name="Dia">
            <a:extLst>
              <a:ext uri="{FF2B5EF4-FFF2-40B4-BE49-F238E27FC236}">
                <a16:creationId xmlns:a16="http://schemas.microsoft.com/office/drawing/2014/main" id="{894A4E0B-463A-8125-D828-B6A9B15C7874}"/>
              </a:ext>
            </a:extLst>
          </p:cNvPr>
          <p:cNvSpPr txBox="1"/>
          <p:nvPr/>
        </p:nvSpPr>
        <p:spPr>
          <a:xfrm>
            <a:off x="4517813" y="3454400"/>
            <a:ext cx="2445173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Segunda a sexta-feira</a:t>
            </a:r>
          </a:p>
        </p:txBody>
      </p:sp>
      <p:sp>
        <p:nvSpPr>
          <p:cNvPr id="39" name="Data">
            <a:extLst>
              <a:ext uri="{FF2B5EF4-FFF2-40B4-BE49-F238E27FC236}">
                <a16:creationId xmlns:a16="http://schemas.microsoft.com/office/drawing/2014/main" id="{FE13A6A2-BBCD-91BD-F460-0A5C3CD90991}"/>
              </a:ext>
            </a:extLst>
          </p:cNvPr>
          <p:cNvSpPr txBox="1"/>
          <p:nvPr/>
        </p:nvSpPr>
        <p:spPr>
          <a:xfrm>
            <a:off x="4517813" y="3746500"/>
            <a:ext cx="2445173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>
                <a:solidFill>
                  <a:srgbClr val="A3A3A3"/>
                </a:solidFill>
                <a:latin typeface="Geist Mono"/>
              </a:rPr>
              <a:t>29/09 a 03/10/2025</a:t>
            </a:r>
          </a:p>
        </p:txBody>
      </p:sp>
      <p:sp>
        <p:nvSpPr>
          <p:cNvPr id="40" name="Inicio">
            <a:extLst>
              <a:ext uri="{FF2B5EF4-FFF2-40B4-BE49-F238E27FC236}">
                <a16:creationId xmlns:a16="http://schemas.microsoft.com/office/drawing/2014/main" id="{4A77FC12-35D4-95CA-BBDC-4A832EA5B863}"/>
              </a:ext>
            </a:extLst>
          </p:cNvPr>
          <p:cNvSpPr txBox="1"/>
          <p:nvPr/>
        </p:nvSpPr>
        <p:spPr>
          <a:xfrm>
            <a:off x="7064587" y="3454400"/>
            <a:ext cx="6096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19h</a:t>
            </a:r>
          </a:p>
        </p:txBody>
      </p:sp>
      <p:sp>
        <p:nvSpPr>
          <p:cNvPr id="41" name="Dia">
            <a:extLst>
              <a:ext uri="{FF2B5EF4-FFF2-40B4-BE49-F238E27FC236}">
                <a16:creationId xmlns:a16="http://schemas.microsoft.com/office/drawing/2014/main" id="{93498E83-30E3-C6FD-F50B-9B01BC5EE5AB}"/>
              </a:ext>
            </a:extLst>
          </p:cNvPr>
          <p:cNvSpPr txBox="1"/>
          <p:nvPr/>
        </p:nvSpPr>
        <p:spPr>
          <a:xfrm>
            <a:off x="4517813" y="4025900"/>
            <a:ext cx="2445173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Sábado</a:t>
            </a:r>
          </a:p>
        </p:txBody>
      </p:sp>
      <p:sp>
        <p:nvSpPr>
          <p:cNvPr id="42" name="Data">
            <a:extLst>
              <a:ext uri="{FF2B5EF4-FFF2-40B4-BE49-F238E27FC236}">
                <a16:creationId xmlns:a16="http://schemas.microsoft.com/office/drawing/2014/main" id="{B5364784-62B7-F352-B031-7BBF81C1897F}"/>
              </a:ext>
            </a:extLst>
          </p:cNvPr>
          <p:cNvSpPr txBox="1"/>
          <p:nvPr/>
        </p:nvSpPr>
        <p:spPr>
          <a:xfrm>
            <a:off x="4517813" y="4318000"/>
            <a:ext cx="2445173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>
                <a:solidFill>
                  <a:srgbClr val="A3A3A3"/>
                </a:solidFill>
                <a:latin typeface="Geist Mono"/>
              </a:rPr>
              <a:t>04/10/2025</a:t>
            </a:r>
          </a:p>
        </p:txBody>
      </p:sp>
      <p:sp>
        <p:nvSpPr>
          <p:cNvPr id="43" name="Inicio">
            <a:extLst>
              <a:ext uri="{FF2B5EF4-FFF2-40B4-BE49-F238E27FC236}">
                <a16:creationId xmlns:a16="http://schemas.microsoft.com/office/drawing/2014/main" id="{0C4E45DD-4B26-0D3A-B545-4B2C1C261DB2}"/>
              </a:ext>
            </a:extLst>
          </p:cNvPr>
          <p:cNvSpPr txBox="1"/>
          <p:nvPr/>
        </p:nvSpPr>
        <p:spPr>
          <a:xfrm>
            <a:off x="7064587" y="4025900"/>
            <a:ext cx="6096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09h</a:t>
            </a:r>
          </a:p>
        </p:txBody>
      </p:sp>
      <p:sp>
        <p:nvSpPr>
          <p:cNvPr id="44" name="Bloco 3">
            <a:extLst>
              <a:ext uri="{FF2B5EF4-FFF2-40B4-BE49-F238E27FC236}">
                <a16:creationId xmlns:a16="http://schemas.microsoft.com/office/drawing/2014/main" id="{4887DA3E-092E-65E6-C206-22B5F7A55F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80587" y="1130300"/>
            <a:ext cx="3562773" cy="3632200"/>
          </a:xfrm>
          <a:prstGeom prst="roundRect">
            <a:avLst>
              <a:gd name="adj" fmla="val 2139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5" name="Bloco rotulo 3">
            <a:extLst>
              <a:ext uri="{FF2B5EF4-FFF2-40B4-BE49-F238E27FC236}">
                <a16:creationId xmlns:a16="http://schemas.microsoft.com/office/drawing/2014/main" id="{A456D6EA-C443-175D-E37F-848CDF032BF1}"/>
              </a:ext>
            </a:extLst>
          </p:cNvPr>
          <p:cNvSpPr txBox="1"/>
          <p:nvPr/>
        </p:nvSpPr>
        <p:spPr>
          <a:xfrm>
            <a:off x="8283787" y="1333500"/>
            <a:ext cx="3156373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ATIVIDADES COMPLEMENTARES</a:t>
            </a:r>
          </a:p>
        </p:txBody>
      </p:sp>
      <p:sp>
        <p:nvSpPr>
          <p:cNvPr id="46" name="Bloco horas 3">
            <a:extLst>
              <a:ext uri="{FF2B5EF4-FFF2-40B4-BE49-F238E27FC236}">
                <a16:creationId xmlns:a16="http://schemas.microsoft.com/office/drawing/2014/main" id="{D686BB49-6E02-717E-500E-F3A23F5DE162}"/>
              </a:ext>
            </a:extLst>
          </p:cNvPr>
          <p:cNvSpPr txBox="1"/>
          <p:nvPr/>
        </p:nvSpPr>
        <p:spPr>
          <a:xfrm>
            <a:off x="8283787" y="2260600"/>
            <a:ext cx="3156373" cy="647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5000"/>
              </a:lnSpc>
            </a:pPr>
            <a:r>
              <a:rPr lang="pt-BR" sz="4400" b="1">
                <a:solidFill>
                  <a:srgbClr val="B14CFF"/>
                </a:solidFill>
                <a:latin typeface="Geist" panose="02110004020202020204"/>
              </a:rPr>
              <a:t>10 h</a:t>
            </a:r>
          </a:p>
        </p:txBody>
      </p:sp>
      <p:sp>
        <p:nvSpPr>
          <p:cNvPr id="47" name="Divisor">
            <a:extLst>
              <a:ext uri="{FF2B5EF4-FFF2-40B4-BE49-F238E27FC236}">
                <a16:creationId xmlns:a16="http://schemas.microsoft.com/office/drawing/2014/main" id="{CAB76C3B-8BDC-3304-B549-25741BD44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283787" y="3048000"/>
            <a:ext cx="3156373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9" name="Bloco descricao 3">
            <a:extLst>
              <a:ext uri="{FF2B5EF4-FFF2-40B4-BE49-F238E27FC236}">
                <a16:creationId xmlns:a16="http://schemas.microsoft.com/office/drawing/2014/main" id="{D354E921-885C-F758-99E9-F9E7F9B4FDCA}"/>
              </a:ext>
            </a:extLst>
          </p:cNvPr>
          <p:cNvSpPr txBox="1"/>
          <p:nvPr/>
        </p:nvSpPr>
        <p:spPr>
          <a:xfrm>
            <a:off x="8283787" y="3149600"/>
            <a:ext cx="3156373" cy="1117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práticas dos participantes e revisão do mentor para aprovação, de 01/09 a 04/10/2025</a:t>
            </a:r>
          </a:p>
        </p:txBody>
      </p:sp>
      <p:sp>
        <p:nvSpPr>
          <p:cNvPr id="50" name="Nota do cronograma">
            <a:extLst>
              <a:ext uri="{FF2B5EF4-FFF2-40B4-BE49-F238E27FC236}">
                <a16:creationId xmlns:a16="http://schemas.microsoft.com/office/drawing/2014/main" id="{CE2BA58C-E53A-EE25-E594-91A794EE74F9}"/>
              </a:ext>
            </a:extLst>
          </p:cNvPr>
          <p:cNvSpPr txBox="1"/>
          <p:nvPr/>
        </p:nvSpPr>
        <p:spPr>
          <a:xfrm>
            <a:off x="548640" y="4965700"/>
            <a:ext cx="660400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A3A3A3"/>
                </a:solidFill>
                <a:latin typeface="Geist" panose="02110004020202020204"/>
              </a:rPr>
              <a:t>A carga horária é declarada por bloco. A distribuição por dia e os horários de término não foram registrados.</a:t>
            </a:r>
          </a:p>
        </p:txBody>
      </p:sp>
      <p:sp>
        <p:nvSpPr>
          <p:cNvPr id="51" name="Local do programa">
            <a:extLst>
              <a:ext uri="{FF2B5EF4-FFF2-40B4-BE49-F238E27FC236}">
                <a16:creationId xmlns:a16="http://schemas.microsoft.com/office/drawing/2014/main" id="{BC6C299D-9552-EB84-2825-7A224E73DCEB}"/>
              </a:ext>
            </a:extLst>
          </p:cNvPr>
          <p:cNvSpPr txBox="1"/>
          <p:nvPr/>
        </p:nvSpPr>
        <p:spPr>
          <a:xfrm>
            <a:off x="548640" y="5562600"/>
            <a:ext cx="762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>
                <a:solidFill>
                  <a:srgbClr val="A3A3A3"/>
                </a:solidFill>
                <a:latin typeface="Geist Mono"/>
              </a:rPr>
              <a:t>Local: WeWork · Av. Paulista, 1374 · São Paulo, SP</a:t>
            </a:r>
          </a:p>
        </p:txBody>
      </p:sp>
      <p:sp>
        <p:nvSpPr>
          <p:cNvPr id="52" name="Parceria do programa">
            <a:extLst>
              <a:ext uri="{FF2B5EF4-FFF2-40B4-BE49-F238E27FC236}">
                <a16:creationId xmlns:a16="http://schemas.microsoft.com/office/drawing/2014/main" id="{A576846D-2587-CD5C-0285-AB5808C95740}"/>
              </a:ext>
            </a:extLst>
          </p:cNvPr>
          <p:cNvSpPr txBox="1"/>
          <p:nvPr/>
        </p:nvSpPr>
        <p:spPr>
          <a:xfrm>
            <a:off x="548640" y="5765800"/>
            <a:ext cx="762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>
                <a:solidFill>
                  <a:srgbClr val="A3A3A3"/>
                </a:solidFill>
                <a:latin typeface="Geist Mono"/>
              </a:rPr>
              <a:t>Parceria e orientação: Estação Hack</a:t>
            </a:r>
          </a:p>
        </p:txBody>
      </p:sp>
      <p:sp>
        <p:nvSpPr>
          <p:cNvPr id="53" name="Total rotulo">
            <a:extLst>
              <a:ext uri="{FF2B5EF4-FFF2-40B4-BE49-F238E27FC236}">
                <a16:creationId xmlns:a16="http://schemas.microsoft.com/office/drawing/2014/main" id="{840234E7-95F8-84F8-E448-751B0EEA54AF}"/>
              </a:ext>
            </a:extLst>
          </p:cNvPr>
          <p:cNvSpPr txBox="1"/>
          <p:nvPr/>
        </p:nvSpPr>
        <p:spPr>
          <a:xfrm>
            <a:off x="8341360" y="4965700"/>
            <a:ext cx="330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TOTAL</a:t>
            </a:r>
          </a:p>
        </p:txBody>
      </p:sp>
      <p:sp>
        <p:nvSpPr>
          <p:cNvPr id="54" name="Total horas">
            <a:extLst>
              <a:ext uri="{FF2B5EF4-FFF2-40B4-BE49-F238E27FC236}">
                <a16:creationId xmlns:a16="http://schemas.microsoft.com/office/drawing/2014/main" id="{9274F621-D4AA-B70E-920A-A48A9813F77E}"/>
              </a:ext>
            </a:extLst>
          </p:cNvPr>
          <p:cNvSpPr txBox="1"/>
          <p:nvPr/>
        </p:nvSpPr>
        <p:spPr>
          <a:xfrm>
            <a:off x="8341360" y="5194300"/>
            <a:ext cx="3302000" cy="482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68 h</a:t>
            </a:r>
          </a:p>
        </p:txBody>
      </p:sp>
      <p:sp>
        <p:nvSpPr>
          <p:cNvPr id="55" name="Total soma">
            <a:extLst>
              <a:ext uri="{FF2B5EF4-FFF2-40B4-BE49-F238E27FC236}">
                <a16:creationId xmlns:a16="http://schemas.microsoft.com/office/drawing/2014/main" id="{121C6FAE-DB9F-86C6-E95B-F7A98173AB57}"/>
              </a:ext>
            </a:extLst>
          </p:cNvPr>
          <p:cNvSpPr txBox="1"/>
          <p:nvPr/>
        </p:nvSpPr>
        <p:spPr>
          <a:xfrm>
            <a:off x="8341360" y="5702300"/>
            <a:ext cx="330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>
              <a:lnSpc>
                <a:spcPts val="1600"/>
              </a:lnSpc>
            </a:pPr>
            <a:r>
              <a:rPr lang="pt-BR" sz="1200">
                <a:solidFill>
                  <a:srgbClr val="A3A3A3"/>
                </a:solidFill>
                <a:latin typeface="Geist Mono"/>
              </a:rPr>
              <a:t>= 35 h + 23 h + 10 h</a:t>
            </a:r>
          </a:p>
        </p:txBody>
      </p:sp>
      <p:sp>
        <p:nvSpPr>
          <p:cNvPr id="56" name="Divisor do rodape">
            <a:extLst>
              <a:ext uri="{FF2B5EF4-FFF2-40B4-BE49-F238E27FC236}">
                <a16:creationId xmlns:a16="http://schemas.microsoft.com/office/drawing/2014/main" id="{DA8ACC9E-A725-11A5-4517-96205A5B85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8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6CC25FA2-FCFD-BA7D-5525-507A6D5B17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59" name="Rodape titulo">
            <a:extLst>
              <a:ext uri="{FF2B5EF4-FFF2-40B4-BE49-F238E27FC236}">
                <a16:creationId xmlns:a16="http://schemas.microsoft.com/office/drawing/2014/main" id="{D5B6C915-EC49-7323-BFDD-CE29D9CFAEAC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60" name="Rodape site">
            <a:extLst>
              <a:ext uri="{FF2B5EF4-FFF2-40B4-BE49-F238E27FC236}">
                <a16:creationId xmlns:a16="http://schemas.microsoft.com/office/drawing/2014/main" id="{57D03147-E0A4-A6FB-5B5D-89978B372326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61" name="Numero do slide">
            <a:extLst>
              <a:ext uri="{FF2B5EF4-FFF2-40B4-BE49-F238E27FC236}">
                <a16:creationId xmlns:a16="http://schemas.microsoft.com/office/drawing/2014/main" id="{24903915-92AD-3C40-442B-836A4860F3F7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19E51456-B4C8-4261-8E0D-8D671F472995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5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3762061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9BA4B0C1-B11C-643B-AA30-F5FDFB9DD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Cinco princípios de ensino</a:t>
            </a:r>
          </a:p>
        </p:txBody>
      </p:sp>
      <p:sp>
        <p:nvSpPr>
          <p:cNvPr id="3" name="Barra superior">
            <a:extLst>
              <a:ext uri="{FF2B5EF4-FFF2-40B4-BE49-F238E27FC236}">
                <a16:creationId xmlns:a16="http://schemas.microsoft.com/office/drawing/2014/main" id="{CE35F7E3-4B89-C605-C791-875A937FC6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4F588A98-A8C7-A98A-755E-B51DC56A044C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METODOLOGIA · PRINCÍPIOS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0E62D9FA-B699-C9AA-C7E5-CBE25DFA9F31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O mesmo jeito de ensinar em todos os eixos.</a:t>
            </a:r>
          </a:p>
        </p:txBody>
      </p:sp>
      <p:sp>
        <p:nvSpPr>
          <p:cNvPr id="38" name="Cartao 1">
            <a:extLst>
              <a:ext uri="{FF2B5EF4-FFF2-40B4-BE49-F238E27FC236}">
                <a16:creationId xmlns:a16="http://schemas.microsoft.com/office/drawing/2014/main" id="{89431A73-29B4-421B-C112-87EC032EB3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3562773" cy="2451100"/>
          </a:xfrm>
          <a:prstGeom prst="roundRect">
            <a:avLst>
              <a:gd name="adj" fmla="val 3109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Etiqueta">
            <a:extLst>
              <a:ext uri="{FF2B5EF4-FFF2-40B4-BE49-F238E27FC236}">
                <a16:creationId xmlns:a16="http://schemas.microsoft.com/office/drawing/2014/main" id="{D58C7B57-BC37-0A77-98CF-3756A63E4E0E}"/>
              </a:ext>
            </a:extLst>
          </p:cNvPr>
          <p:cNvSpPr/>
          <p:nvPr/>
        </p:nvSpPr>
        <p:spPr>
          <a:xfrm>
            <a:off x="751840" y="1689100"/>
            <a:ext cx="3937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01</a:t>
            </a:r>
          </a:p>
        </p:txBody>
      </p:sp>
      <p:sp>
        <p:nvSpPr>
          <p:cNvPr id="40" name="Cartao titulo 1">
            <a:extLst>
              <a:ext uri="{FF2B5EF4-FFF2-40B4-BE49-F238E27FC236}">
                <a16:creationId xmlns:a16="http://schemas.microsoft.com/office/drawing/2014/main" id="{6567777F-F373-1782-3A32-6146A21BA775}"/>
              </a:ext>
            </a:extLst>
          </p:cNvPr>
          <p:cNvSpPr txBox="1"/>
          <p:nvPr/>
        </p:nvSpPr>
        <p:spPr>
          <a:xfrm>
            <a:off x="751840" y="2070100"/>
            <a:ext cx="31563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O porquê antes do como</a:t>
            </a:r>
          </a:p>
        </p:txBody>
      </p:sp>
      <p:sp>
        <p:nvSpPr>
          <p:cNvPr id="41" name="Cartao texto 1">
            <a:extLst>
              <a:ext uri="{FF2B5EF4-FFF2-40B4-BE49-F238E27FC236}">
                <a16:creationId xmlns:a16="http://schemas.microsoft.com/office/drawing/2014/main" id="{E9B90BAA-CA67-0120-4F66-4B6351BD0041}"/>
              </a:ext>
            </a:extLst>
          </p:cNvPr>
          <p:cNvSpPr txBox="1"/>
          <p:nvPr/>
        </p:nvSpPr>
        <p:spPr>
          <a:xfrm>
            <a:off x="751840" y="2476500"/>
            <a:ext cx="3156373" cy="1219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Entender o problema que a técnica resolve permite adaptá-la ao contexto, em vez de decorar passos.</a:t>
            </a:r>
          </a:p>
        </p:txBody>
      </p:sp>
      <p:sp>
        <p:nvSpPr>
          <p:cNvPr id="42" name="Cartao 2">
            <a:extLst>
              <a:ext uri="{FF2B5EF4-FFF2-40B4-BE49-F238E27FC236}">
                <a16:creationId xmlns:a16="http://schemas.microsoft.com/office/drawing/2014/main" id="{954EB721-30E2-D682-4E4A-77CF1D5898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14613" y="1485900"/>
            <a:ext cx="3562774" cy="2451100"/>
          </a:xfrm>
          <a:prstGeom prst="roundRect">
            <a:avLst>
              <a:gd name="adj" fmla="val 3109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3" name="Etiqueta">
            <a:extLst>
              <a:ext uri="{FF2B5EF4-FFF2-40B4-BE49-F238E27FC236}">
                <a16:creationId xmlns:a16="http://schemas.microsoft.com/office/drawing/2014/main" id="{FA3CD4D2-6CC1-3586-8D8C-68493FCAA167}"/>
              </a:ext>
            </a:extLst>
          </p:cNvPr>
          <p:cNvSpPr/>
          <p:nvPr/>
        </p:nvSpPr>
        <p:spPr>
          <a:xfrm>
            <a:off x="4517813" y="1689100"/>
            <a:ext cx="3937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02</a:t>
            </a:r>
          </a:p>
        </p:txBody>
      </p:sp>
      <p:sp>
        <p:nvSpPr>
          <p:cNvPr id="44" name="Cartao titulo 2">
            <a:extLst>
              <a:ext uri="{FF2B5EF4-FFF2-40B4-BE49-F238E27FC236}">
                <a16:creationId xmlns:a16="http://schemas.microsoft.com/office/drawing/2014/main" id="{1FBFB6EA-92D4-3B34-AEED-03E9CBF61224}"/>
              </a:ext>
            </a:extLst>
          </p:cNvPr>
          <p:cNvSpPr txBox="1"/>
          <p:nvPr/>
        </p:nvSpPr>
        <p:spPr>
          <a:xfrm>
            <a:off x="4517813" y="2070100"/>
            <a:ext cx="31563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Fragmentos pequenos</a:t>
            </a:r>
          </a:p>
        </p:txBody>
      </p:sp>
      <p:sp>
        <p:nvSpPr>
          <p:cNvPr id="45" name="Cartao texto 2">
            <a:extLst>
              <a:ext uri="{FF2B5EF4-FFF2-40B4-BE49-F238E27FC236}">
                <a16:creationId xmlns:a16="http://schemas.microsoft.com/office/drawing/2014/main" id="{F4BF83F1-3B5F-AA92-EB69-D0B2B25F94BE}"/>
              </a:ext>
            </a:extLst>
          </p:cNvPr>
          <p:cNvSpPr txBox="1"/>
          <p:nvPr/>
        </p:nvSpPr>
        <p:spPr>
          <a:xfrm>
            <a:off x="4517813" y="2476500"/>
            <a:ext cx="3156373" cy="1219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Partes pequenas são fáceis de ler, testar e revisar, seja no backlog, no commit ou no pedido à IA.</a:t>
            </a:r>
          </a:p>
        </p:txBody>
      </p:sp>
      <p:sp>
        <p:nvSpPr>
          <p:cNvPr id="46" name="Cartao 3">
            <a:extLst>
              <a:ext uri="{FF2B5EF4-FFF2-40B4-BE49-F238E27FC236}">
                <a16:creationId xmlns:a16="http://schemas.microsoft.com/office/drawing/2014/main" id="{2F1F9FA0-0358-4DF4-46BD-174FF817EB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80587" y="1485900"/>
            <a:ext cx="3562773" cy="2451100"/>
          </a:xfrm>
          <a:prstGeom prst="roundRect">
            <a:avLst>
              <a:gd name="adj" fmla="val 3109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7" name="Etiqueta">
            <a:extLst>
              <a:ext uri="{FF2B5EF4-FFF2-40B4-BE49-F238E27FC236}">
                <a16:creationId xmlns:a16="http://schemas.microsoft.com/office/drawing/2014/main" id="{77E1F482-C8B8-45E0-3CF7-60D07ACE0DEB}"/>
              </a:ext>
            </a:extLst>
          </p:cNvPr>
          <p:cNvSpPr/>
          <p:nvPr/>
        </p:nvSpPr>
        <p:spPr>
          <a:xfrm>
            <a:off x="8283787" y="1689100"/>
            <a:ext cx="3937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03</a:t>
            </a:r>
          </a:p>
        </p:txBody>
      </p:sp>
      <p:sp>
        <p:nvSpPr>
          <p:cNvPr id="48" name="Cartao titulo 3">
            <a:extLst>
              <a:ext uri="{FF2B5EF4-FFF2-40B4-BE49-F238E27FC236}">
                <a16:creationId xmlns:a16="http://schemas.microsoft.com/office/drawing/2014/main" id="{5A6EE67F-B82E-E12D-D00A-17F7A7E9567C}"/>
              </a:ext>
            </a:extLst>
          </p:cNvPr>
          <p:cNvSpPr txBox="1"/>
          <p:nvPr/>
        </p:nvSpPr>
        <p:spPr>
          <a:xfrm>
            <a:off x="8283787" y="2070100"/>
            <a:ext cx="31563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Prática com entregável</a:t>
            </a:r>
          </a:p>
        </p:txBody>
      </p:sp>
      <p:sp>
        <p:nvSpPr>
          <p:cNvPr id="49" name="Cartao texto 3">
            <a:extLst>
              <a:ext uri="{FF2B5EF4-FFF2-40B4-BE49-F238E27FC236}">
                <a16:creationId xmlns:a16="http://schemas.microsoft.com/office/drawing/2014/main" id="{C64E95CD-9B8D-3686-05DE-22653D405FE5}"/>
              </a:ext>
            </a:extLst>
          </p:cNvPr>
          <p:cNvSpPr txBox="1"/>
          <p:nvPr/>
        </p:nvSpPr>
        <p:spPr>
          <a:xfrm>
            <a:off x="8283787" y="2476500"/>
            <a:ext cx="3156373" cy="1219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Todo módulo termina em algo concreto: item de backlog, commit, teste ou checklist preenchido.</a:t>
            </a:r>
          </a:p>
        </p:txBody>
      </p:sp>
      <p:sp>
        <p:nvSpPr>
          <p:cNvPr id="50" name="Cartao 4">
            <a:extLst>
              <a:ext uri="{FF2B5EF4-FFF2-40B4-BE49-F238E27FC236}">
                <a16:creationId xmlns:a16="http://schemas.microsoft.com/office/drawing/2014/main" id="{1DB0AE12-042E-F886-1593-0E1EBC712F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4140200"/>
            <a:ext cx="5445760" cy="1841500"/>
          </a:xfrm>
          <a:prstGeom prst="roundRect">
            <a:avLst>
              <a:gd name="adj" fmla="val 4138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1" name="Etiqueta">
            <a:extLst>
              <a:ext uri="{FF2B5EF4-FFF2-40B4-BE49-F238E27FC236}">
                <a16:creationId xmlns:a16="http://schemas.microsoft.com/office/drawing/2014/main" id="{E7A4D94F-6CCF-D7BD-3DA5-8CD886F98700}"/>
              </a:ext>
            </a:extLst>
          </p:cNvPr>
          <p:cNvSpPr/>
          <p:nvPr/>
        </p:nvSpPr>
        <p:spPr>
          <a:xfrm>
            <a:off x="751840" y="4343400"/>
            <a:ext cx="3937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04</a:t>
            </a:r>
          </a:p>
        </p:txBody>
      </p:sp>
      <p:sp>
        <p:nvSpPr>
          <p:cNvPr id="52" name="Cartao titulo 4">
            <a:extLst>
              <a:ext uri="{FF2B5EF4-FFF2-40B4-BE49-F238E27FC236}">
                <a16:creationId xmlns:a16="http://schemas.microsoft.com/office/drawing/2014/main" id="{2A82832F-391D-F891-944B-0B7B05CDAC1C}"/>
              </a:ext>
            </a:extLst>
          </p:cNvPr>
          <p:cNvSpPr txBox="1"/>
          <p:nvPr/>
        </p:nvSpPr>
        <p:spPr>
          <a:xfrm>
            <a:off x="751840" y="4724400"/>
            <a:ext cx="5039360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Evidência antes de opinião</a:t>
            </a:r>
          </a:p>
        </p:txBody>
      </p:sp>
      <p:sp>
        <p:nvSpPr>
          <p:cNvPr id="53" name="Cartao texto 4">
            <a:extLst>
              <a:ext uri="{FF2B5EF4-FFF2-40B4-BE49-F238E27FC236}">
                <a16:creationId xmlns:a16="http://schemas.microsoft.com/office/drawing/2014/main" id="{AC83C308-63B0-6CCA-6D5C-6698B00042F4}"/>
              </a:ext>
            </a:extLst>
          </p:cNvPr>
          <p:cNvSpPr txBox="1"/>
          <p:nvPr/>
        </p:nvSpPr>
        <p:spPr>
          <a:xfrm>
            <a:off x="751840" y="5130800"/>
            <a:ext cx="503936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Decisões se apoiam em critério de aceite, teste, métrica ou revisão, e não em impressão.</a:t>
            </a:r>
          </a:p>
        </p:txBody>
      </p:sp>
      <p:sp>
        <p:nvSpPr>
          <p:cNvPr id="54" name="Cartao 5">
            <a:extLst>
              <a:ext uri="{FF2B5EF4-FFF2-40B4-BE49-F238E27FC236}">
                <a16:creationId xmlns:a16="http://schemas.microsoft.com/office/drawing/2014/main" id="{E026C9D1-C4A4-E813-0D54-C81288CABF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7600" y="4140200"/>
            <a:ext cx="5445760" cy="1841500"/>
          </a:xfrm>
          <a:prstGeom prst="roundRect">
            <a:avLst>
              <a:gd name="adj" fmla="val 4138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5" name="Etiqueta">
            <a:extLst>
              <a:ext uri="{FF2B5EF4-FFF2-40B4-BE49-F238E27FC236}">
                <a16:creationId xmlns:a16="http://schemas.microsoft.com/office/drawing/2014/main" id="{02E2D6A0-0BA9-9B2D-BF8B-602EBBAFB99E}"/>
              </a:ext>
            </a:extLst>
          </p:cNvPr>
          <p:cNvSpPr/>
          <p:nvPr/>
        </p:nvSpPr>
        <p:spPr>
          <a:xfrm>
            <a:off x="6400800" y="4343400"/>
            <a:ext cx="3937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05</a:t>
            </a:r>
          </a:p>
        </p:txBody>
      </p:sp>
      <p:sp>
        <p:nvSpPr>
          <p:cNvPr id="56" name="Cartao titulo 5">
            <a:extLst>
              <a:ext uri="{FF2B5EF4-FFF2-40B4-BE49-F238E27FC236}">
                <a16:creationId xmlns:a16="http://schemas.microsoft.com/office/drawing/2014/main" id="{F0394243-0C4F-7AF0-98D0-880DA6B9EF60}"/>
              </a:ext>
            </a:extLst>
          </p:cNvPr>
          <p:cNvSpPr txBox="1"/>
          <p:nvPr/>
        </p:nvSpPr>
        <p:spPr>
          <a:xfrm>
            <a:off x="6400800" y="4724400"/>
            <a:ext cx="5039360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Pessoas no centro</a:t>
            </a:r>
          </a:p>
        </p:txBody>
      </p:sp>
      <p:sp>
        <p:nvSpPr>
          <p:cNvPr id="57" name="Cartao texto 5">
            <a:extLst>
              <a:ext uri="{FF2B5EF4-FFF2-40B4-BE49-F238E27FC236}">
                <a16:creationId xmlns:a16="http://schemas.microsoft.com/office/drawing/2014/main" id="{61C104B3-4C81-3CBC-B0EE-738124E527F9}"/>
              </a:ext>
            </a:extLst>
          </p:cNvPr>
          <p:cNvSpPr txBox="1"/>
          <p:nvPr/>
        </p:nvSpPr>
        <p:spPr>
          <a:xfrm>
            <a:off x="6400800" y="5130800"/>
            <a:ext cx="503936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Ferramentas e IA ampliam a capacidade, mas a responsabilidade pelo resultado é do time.</a:t>
            </a:r>
          </a:p>
        </p:txBody>
      </p:sp>
      <p:sp>
        <p:nvSpPr>
          <p:cNvPr id="58" name="Divisor do rodape">
            <a:extLst>
              <a:ext uri="{FF2B5EF4-FFF2-40B4-BE49-F238E27FC236}">
                <a16:creationId xmlns:a16="http://schemas.microsoft.com/office/drawing/2014/main" id="{A77FB000-1497-A340-CE8C-58A06E0463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0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8152ABA1-CF63-32B2-99FD-7CC47648C5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61" name="Rodape titulo">
            <a:extLst>
              <a:ext uri="{FF2B5EF4-FFF2-40B4-BE49-F238E27FC236}">
                <a16:creationId xmlns:a16="http://schemas.microsoft.com/office/drawing/2014/main" id="{494CA295-0235-CC17-88C5-8DB13B6DBEE5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62" name="Rodape site">
            <a:extLst>
              <a:ext uri="{FF2B5EF4-FFF2-40B4-BE49-F238E27FC236}">
                <a16:creationId xmlns:a16="http://schemas.microsoft.com/office/drawing/2014/main" id="{0AFDEE7A-18A8-22DA-14F9-E60544DB8B99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63" name="Numero do slide">
            <a:extLst>
              <a:ext uri="{FF2B5EF4-FFF2-40B4-BE49-F238E27FC236}">
                <a16:creationId xmlns:a16="http://schemas.microsoft.com/office/drawing/2014/main" id="{A62376A4-3920-D71F-0B57-0BC3FA090F48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7CFC4D24-A9A6-426F-A68E-75131AC624B1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6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3580430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7E6F917F-637B-C698-B080-67480F9CE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Três formatos de atividade</a:t>
            </a:r>
          </a:p>
        </p:txBody>
      </p:sp>
      <p:sp>
        <p:nvSpPr>
          <p:cNvPr id="3" name="Barra superior">
            <a:extLst>
              <a:ext uri="{FF2B5EF4-FFF2-40B4-BE49-F238E27FC236}">
                <a16:creationId xmlns:a16="http://schemas.microsoft.com/office/drawing/2014/main" id="{D8E88779-9082-6984-B357-A21B1728F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BACAB103-5D4E-3D3C-40C1-B9D8F5E2ED9E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METODOLOGIA · FORMATOS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EB547559-022A-6627-678E-2E045DE2C151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Três formas de conduzir as atividades.</a:t>
            </a:r>
          </a:p>
        </p:txBody>
      </p:sp>
      <p:sp>
        <p:nvSpPr>
          <p:cNvPr id="14" name="Cartao 1">
            <a:extLst>
              <a:ext uri="{FF2B5EF4-FFF2-40B4-BE49-F238E27FC236}">
                <a16:creationId xmlns:a16="http://schemas.microsoft.com/office/drawing/2014/main" id="{9BD8CFAE-B1E4-F5D9-9C80-93AF9CFEC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3495040" cy="4508500"/>
          </a:xfrm>
          <a:prstGeom prst="roundRect">
            <a:avLst>
              <a:gd name="adj" fmla="val 218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Etiqueta">
            <a:extLst>
              <a:ext uri="{FF2B5EF4-FFF2-40B4-BE49-F238E27FC236}">
                <a16:creationId xmlns:a16="http://schemas.microsoft.com/office/drawing/2014/main" id="{DFF6B024-E095-2ACC-3E1F-1BEB81EFF4EB}"/>
              </a:ext>
            </a:extLst>
          </p:cNvPr>
          <p:cNvSpPr/>
          <p:nvPr/>
        </p:nvSpPr>
        <p:spPr>
          <a:xfrm>
            <a:off x="853440" y="1752600"/>
            <a:ext cx="12192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ESTRUTURADO</a:t>
            </a:r>
          </a:p>
        </p:txBody>
      </p:sp>
      <p:sp>
        <p:nvSpPr>
          <p:cNvPr id="16" name="Cartao titulo 1">
            <a:extLst>
              <a:ext uri="{FF2B5EF4-FFF2-40B4-BE49-F238E27FC236}">
                <a16:creationId xmlns:a16="http://schemas.microsoft.com/office/drawing/2014/main" id="{9439C442-10CF-E952-FA34-CBE2513C986C}"/>
              </a:ext>
            </a:extLst>
          </p:cNvPr>
          <p:cNvSpPr txBox="1"/>
          <p:nvPr/>
        </p:nvSpPr>
        <p:spPr>
          <a:xfrm>
            <a:off x="853440" y="2197100"/>
            <a:ext cx="288544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400" b="1">
                <a:solidFill>
                  <a:srgbClr val="FAFAFA"/>
                </a:solidFill>
                <a:latin typeface="Geist" panose="02110004020202020204"/>
              </a:rPr>
              <a:t>Treinamento</a:t>
            </a:r>
          </a:p>
        </p:txBody>
      </p:sp>
      <p:sp>
        <p:nvSpPr>
          <p:cNvPr id="17" name="Cartao texto 1">
            <a:extLst>
              <a:ext uri="{FF2B5EF4-FFF2-40B4-BE49-F238E27FC236}">
                <a16:creationId xmlns:a16="http://schemas.microsoft.com/office/drawing/2014/main" id="{F0F5AD2A-BB86-C1A7-E38E-7C9A6C2797A0}"/>
              </a:ext>
            </a:extLst>
          </p:cNvPr>
          <p:cNvSpPr txBox="1"/>
          <p:nvPr/>
        </p:nvSpPr>
        <p:spPr>
          <a:xfrm>
            <a:off x="853440" y="2628900"/>
            <a:ext cx="2885440" cy="3035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A3A3A3"/>
                </a:solidFill>
                <a:latin typeface="Geist" panose="02110004020202020204"/>
              </a:rPr>
              <a:t>Sequência estruturada com exposição e exemplos, apresentando conceitos e fluxos na ordem em que se apoiam.</a:t>
            </a:r>
          </a:p>
        </p:txBody>
      </p:sp>
      <p:sp>
        <p:nvSpPr>
          <p:cNvPr id="18" name="Cartao 2">
            <a:extLst>
              <a:ext uri="{FF2B5EF4-FFF2-40B4-BE49-F238E27FC236}">
                <a16:creationId xmlns:a16="http://schemas.microsoft.com/office/drawing/2014/main" id="{F9F286EE-1390-74E3-0A7A-84CEF50FC0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48480" y="1485900"/>
            <a:ext cx="3495040" cy="4508500"/>
          </a:xfrm>
          <a:prstGeom prst="roundRect">
            <a:avLst>
              <a:gd name="adj" fmla="val 218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Etiqueta">
            <a:extLst>
              <a:ext uri="{FF2B5EF4-FFF2-40B4-BE49-F238E27FC236}">
                <a16:creationId xmlns:a16="http://schemas.microsoft.com/office/drawing/2014/main" id="{ECBD08CD-A08E-8E70-166C-BF2705304563}"/>
              </a:ext>
            </a:extLst>
          </p:cNvPr>
          <p:cNvSpPr/>
          <p:nvPr/>
        </p:nvSpPr>
        <p:spPr>
          <a:xfrm>
            <a:off x="4653280" y="1752600"/>
            <a:ext cx="8509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PRÁTICO</a:t>
            </a:r>
          </a:p>
        </p:txBody>
      </p:sp>
      <p:sp>
        <p:nvSpPr>
          <p:cNvPr id="20" name="Cartao titulo 2">
            <a:extLst>
              <a:ext uri="{FF2B5EF4-FFF2-40B4-BE49-F238E27FC236}">
                <a16:creationId xmlns:a16="http://schemas.microsoft.com/office/drawing/2014/main" id="{C7EFA27D-DC16-A49C-DF46-1F84349EE317}"/>
              </a:ext>
            </a:extLst>
          </p:cNvPr>
          <p:cNvSpPr txBox="1"/>
          <p:nvPr/>
        </p:nvSpPr>
        <p:spPr>
          <a:xfrm>
            <a:off x="4653280" y="2197100"/>
            <a:ext cx="288544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400" b="1">
                <a:solidFill>
                  <a:srgbClr val="FAFAFA"/>
                </a:solidFill>
                <a:latin typeface="Geist" panose="02110004020202020204"/>
              </a:rPr>
              <a:t>Workshop</a:t>
            </a:r>
          </a:p>
        </p:txBody>
      </p:sp>
      <p:sp>
        <p:nvSpPr>
          <p:cNvPr id="21" name="Cartao texto 2">
            <a:extLst>
              <a:ext uri="{FF2B5EF4-FFF2-40B4-BE49-F238E27FC236}">
                <a16:creationId xmlns:a16="http://schemas.microsoft.com/office/drawing/2014/main" id="{668DFB61-FCB1-8B1C-31B9-52DEF9442532}"/>
              </a:ext>
            </a:extLst>
          </p:cNvPr>
          <p:cNvSpPr txBox="1"/>
          <p:nvPr/>
        </p:nvSpPr>
        <p:spPr>
          <a:xfrm>
            <a:off x="4653280" y="2628900"/>
            <a:ext cx="2885440" cy="189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A3A3A3"/>
                </a:solidFill>
                <a:latin typeface="Geist" panose="02110004020202020204"/>
              </a:rPr>
              <a:t>Encontro prático em que o grupo aplica o conteúdo a um caso, com troca de ideias e feedback imediato.</a:t>
            </a:r>
          </a:p>
        </p:txBody>
      </p:sp>
      <p:sp>
        <p:nvSpPr>
          <p:cNvPr id="22" name="Cartao 3">
            <a:extLst>
              <a:ext uri="{FF2B5EF4-FFF2-40B4-BE49-F238E27FC236}">
                <a16:creationId xmlns:a16="http://schemas.microsoft.com/office/drawing/2014/main" id="{026BCCE3-E939-F3B3-E3E3-727166EA2C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148320" y="1485900"/>
            <a:ext cx="3495040" cy="4508500"/>
          </a:xfrm>
          <a:prstGeom prst="roundRect">
            <a:avLst>
              <a:gd name="adj" fmla="val 218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Etiqueta">
            <a:extLst>
              <a:ext uri="{FF2B5EF4-FFF2-40B4-BE49-F238E27FC236}">
                <a16:creationId xmlns:a16="http://schemas.microsoft.com/office/drawing/2014/main" id="{01184A6D-3BFD-4E2B-32DF-642547252F51}"/>
              </a:ext>
            </a:extLst>
          </p:cNvPr>
          <p:cNvSpPr/>
          <p:nvPr/>
        </p:nvSpPr>
        <p:spPr>
          <a:xfrm>
            <a:off x="8453120" y="1752600"/>
            <a:ext cx="9398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GRATUITA</a:t>
            </a:r>
          </a:p>
        </p:txBody>
      </p:sp>
      <p:sp>
        <p:nvSpPr>
          <p:cNvPr id="24" name="Cartao titulo 3">
            <a:extLst>
              <a:ext uri="{FF2B5EF4-FFF2-40B4-BE49-F238E27FC236}">
                <a16:creationId xmlns:a16="http://schemas.microsoft.com/office/drawing/2014/main" id="{D27E7F7A-E532-EF56-EB01-C9C1F0026639}"/>
              </a:ext>
            </a:extLst>
          </p:cNvPr>
          <p:cNvSpPr txBox="1"/>
          <p:nvPr/>
        </p:nvSpPr>
        <p:spPr>
          <a:xfrm>
            <a:off x="8453120" y="2197100"/>
            <a:ext cx="288544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400" b="1">
                <a:solidFill>
                  <a:srgbClr val="FAFAFA"/>
                </a:solidFill>
                <a:latin typeface="Geist" panose="02110004020202020204"/>
              </a:rPr>
              <a:t>Oficina</a:t>
            </a:r>
          </a:p>
        </p:txBody>
      </p:sp>
      <p:sp>
        <p:nvSpPr>
          <p:cNvPr id="25" name="Cartao texto 3">
            <a:extLst>
              <a:ext uri="{FF2B5EF4-FFF2-40B4-BE49-F238E27FC236}">
                <a16:creationId xmlns:a16="http://schemas.microsoft.com/office/drawing/2014/main" id="{98946CBF-17B2-B390-6297-0640840B57D9}"/>
              </a:ext>
            </a:extLst>
          </p:cNvPr>
          <p:cNvSpPr txBox="1"/>
          <p:nvPr/>
        </p:nvSpPr>
        <p:spPr>
          <a:xfrm>
            <a:off x="8453120" y="2628900"/>
            <a:ext cx="2885440" cy="189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A3A3A3"/>
                </a:solidFill>
                <a:latin typeface="Geist" panose="02110004020202020204"/>
              </a:rPr>
              <a:t>Oficina gratuita com tema focado e atividade curta, para conhecer o assunto na prática.</a:t>
            </a:r>
          </a:p>
        </p:txBody>
      </p:sp>
      <p:sp>
        <p:nvSpPr>
          <p:cNvPr id="26" name="Divisor do rodape">
            <a:extLst>
              <a:ext uri="{FF2B5EF4-FFF2-40B4-BE49-F238E27FC236}">
                <a16:creationId xmlns:a16="http://schemas.microsoft.com/office/drawing/2014/main" id="{008E4D16-E684-B966-4008-C8608D4A5C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8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57AA26F6-B471-DB85-F886-D233E62BF8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29" name="Rodape titulo">
            <a:extLst>
              <a:ext uri="{FF2B5EF4-FFF2-40B4-BE49-F238E27FC236}">
                <a16:creationId xmlns:a16="http://schemas.microsoft.com/office/drawing/2014/main" id="{017EF6CA-7D6E-45E3-8D38-996BAA4E506B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30" name="Rodape site">
            <a:extLst>
              <a:ext uri="{FF2B5EF4-FFF2-40B4-BE49-F238E27FC236}">
                <a16:creationId xmlns:a16="http://schemas.microsoft.com/office/drawing/2014/main" id="{FA183134-7F91-998D-BF50-B5CFD94662B2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31" name="Numero do slide">
            <a:extLst>
              <a:ext uri="{FF2B5EF4-FFF2-40B4-BE49-F238E27FC236}">
                <a16:creationId xmlns:a16="http://schemas.microsoft.com/office/drawing/2014/main" id="{5333BE08-44BF-4901-80E1-E0E7B33D2C4C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BC5FA8BF-3ADC-4788-9C85-8C2C0F56079F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7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881088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C2863E37-202D-003E-E9B7-59FD0FD5E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806699"/>
            <a:ext cx="7366000" cy="11811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FAFAFA"/>
                </a:solidFill>
                <a:latin typeface="Geist" panose="02110004020202020204"/>
              </a:rPr>
              <a:t>Agilidade e Gestão de Projetos</a:t>
            </a:r>
          </a:p>
        </p:txBody>
      </p:sp>
      <p:pic>
        <p:nvPicPr>
          <p:cNvPr id="4" name="Arte CoRe">
            <a:extLst>
              <a:ext uri="{FF2B5EF4-FFF2-40B4-BE49-F238E27FC236}">
                <a16:creationId xmlns:a16="http://schemas.microsoft.com/office/drawing/2014/main" id="{E79E19EA-5341-6D2D-5A90-BB663F07D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926" y="1445926"/>
            <a:ext cx="3331147" cy="3331147"/>
          </a:xfrm>
          <a:prstGeom prst="rect">
            <a:avLst/>
          </a:prstGeom>
        </p:spPr>
      </p:pic>
      <p:sp>
        <p:nvSpPr>
          <p:cNvPr id="5" name="Barra do eixo">
            <a:extLst>
              <a:ext uri="{FF2B5EF4-FFF2-40B4-BE49-F238E27FC236}">
                <a16:creationId xmlns:a16="http://schemas.microsoft.com/office/drawing/2014/main" id="{9D1E77A6-14B4-CD1D-3A12-4DDADFC49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yebrow">
            <a:extLst>
              <a:ext uri="{FF2B5EF4-FFF2-40B4-BE49-F238E27FC236}">
                <a16:creationId xmlns:a16="http://schemas.microsoft.com/office/drawing/2014/main" id="{0BD8F9AD-1405-8302-DCD2-6EC28CAB53FA}"/>
              </a:ext>
            </a:extLst>
          </p:cNvPr>
          <p:cNvSpPr txBox="1"/>
          <p:nvPr/>
        </p:nvSpPr>
        <p:spPr>
          <a:xfrm>
            <a:off x="762000" y="1104900"/>
            <a:ext cx="73660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01</a:t>
            </a:r>
          </a:p>
        </p:txBody>
      </p:sp>
      <p:sp>
        <p:nvSpPr>
          <p:cNvPr id="9" name="Numero do eixo">
            <a:extLst>
              <a:ext uri="{FF2B5EF4-FFF2-40B4-BE49-F238E27FC236}">
                <a16:creationId xmlns:a16="http://schemas.microsoft.com/office/drawing/2014/main" id="{0306C6C4-B9EA-33E2-E639-D74B2DBEB5C8}"/>
              </a:ext>
            </a:extLst>
          </p:cNvPr>
          <p:cNvSpPr txBox="1"/>
          <p:nvPr/>
        </p:nvSpPr>
        <p:spPr>
          <a:xfrm>
            <a:off x="762000" y="1435100"/>
            <a:ext cx="7366000" cy="1320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0000"/>
              </a:lnSpc>
            </a:pPr>
            <a:r>
              <a:rPr lang="pt-BR" sz="9600" b="1">
                <a:solidFill>
                  <a:srgbClr val="0ACDAD"/>
                </a:solidFill>
                <a:latin typeface="Geist Mono"/>
              </a:rPr>
              <a:t>01</a:t>
            </a:r>
          </a:p>
        </p:txBody>
      </p:sp>
      <p:sp>
        <p:nvSpPr>
          <p:cNvPr id="11" name="Verbo">
            <a:extLst>
              <a:ext uri="{FF2B5EF4-FFF2-40B4-BE49-F238E27FC236}">
                <a16:creationId xmlns:a16="http://schemas.microsoft.com/office/drawing/2014/main" id="{5AB89462-9971-AE2F-DAA3-D48EB0340744}"/>
              </a:ext>
            </a:extLst>
          </p:cNvPr>
          <p:cNvSpPr txBox="1"/>
          <p:nvPr/>
        </p:nvSpPr>
        <p:spPr>
          <a:xfrm>
            <a:off x="762000" y="4178300"/>
            <a:ext cx="7366000" cy="508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0ACDAD"/>
                </a:solidFill>
                <a:latin typeface="Geist" panose="02110004020202020204"/>
              </a:rPr>
              <a:t>Organizar</a:t>
            </a:r>
          </a:p>
        </p:txBody>
      </p:sp>
      <p:sp>
        <p:nvSpPr>
          <p:cNvPr id="12" name="Tagline">
            <a:extLst>
              <a:ext uri="{FF2B5EF4-FFF2-40B4-BE49-F238E27FC236}">
                <a16:creationId xmlns:a16="http://schemas.microsoft.com/office/drawing/2014/main" id="{1FC271E0-C312-4259-2397-8C00D8455B19}"/>
              </a:ext>
            </a:extLst>
          </p:cNvPr>
          <p:cNvSpPr txBox="1"/>
          <p:nvPr/>
        </p:nvSpPr>
        <p:spPr>
          <a:xfrm>
            <a:off x="762000" y="4813300"/>
            <a:ext cx="7366000" cy="69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>
                <a:solidFill>
                  <a:srgbClr val="A3A3A3"/>
                </a:solidFill>
                <a:latin typeface="Geist" panose="02110004020202020204"/>
              </a:rPr>
              <a:t>Organizar o trabalho para entregar valor cedo e aprender a cada ciclo.</a:t>
            </a:r>
          </a:p>
        </p:txBody>
      </p:sp>
      <p:sp>
        <p:nvSpPr>
          <p:cNvPr id="13" name="Divisor do rodape">
            <a:extLst>
              <a:ext uri="{FF2B5EF4-FFF2-40B4-BE49-F238E27FC236}">
                <a16:creationId xmlns:a16="http://schemas.microsoft.com/office/drawing/2014/main" id="{24F88375-301F-71F6-456A-64E564F46C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5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78E4D8A7-33E0-D2B4-F28F-772A8EFCB7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16" name="Rodape titulo">
            <a:extLst>
              <a:ext uri="{FF2B5EF4-FFF2-40B4-BE49-F238E27FC236}">
                <a16:creationId xmlns:a16="http://schemas.microsoft.com/office/drawing/2014/main" id="{A652330F-E408-4962-96AE-30B7EC7277F7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17" name="Rodape site">
            <a:extLst>
              <a:ext uri="{FF2B5EF4-FFF2-40B4-BE49-F238E27FC236}">
                <a16:creationId xmlns:a16="http://schemas.microsoft.com/office/drawing/2014/main" id="{7970B846-B7D8-A197-DDCA-9B3B8672C756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18" name="Numero do slide">
            <a:extLst>
              <a:ext uri="{FF2B5EF4-FFF2-40B4-BE49-F238E27FC236}">
                <a16:creationId xmlns:a16="http://schemas.microsoft.com/office/drawing/2014/main" id="{DD6B04C3-649B-E5B2-CF5A-E16918CD685F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F4A8ECC0-D568-4F73-B7D4-663B90EC051E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8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3696496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45811650-0AFE-48E6-75CD-8FCF9ED45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Quatro valores do Manifesto Ágil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1802EE01-6DE4-DC5C-F9D1-0D1B1B7CB0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278BB73B-4347-B3C2-396D-4007A74BC805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01 · FUNDAMENTOS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1CB852D8-D14A-C321-2A5B-BADE5B0CABD0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Leia como prioridades: o item da direita importa, o da esquerda importa mais.</a:t>
            </a:r>
          </a:p>
        </p:txBody>
      </p:sp>
      <p:sp>
        <p:nvSpPr>
          <p:cNvPr id="48" name="Cartao 1">
            <a:extLst>
              <a:ext uri="{FF2B5EF4-FFF2-40B4-BE49-F238E27FC236}">
                <a16:creationId xmlns:a16="http://schemas.microsoft.com/office/drawing/2014/main" id="{4CCC417E-C867-29C6-BFF5-76B4E21B96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3562773" cy="2603500"/>
          </a:xfrm>
          <a:prstGeom prst="roundRect">
            <a:avLst>
              <a:gd name="adj" fmla="val 2927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9" name="Etiqueta">
            <a:extLst>
              <a:ext uri="{FF2B5EF4-FFF2-40B4-BE49-F238E27FC236}">
                <a16:creationId xmlns:a16="http://schemas.microsoft.com/office/drawing/2014/main" id="{16CA2456-B66A-2D2C-24E6-3C39E5A1C001}"/>
              </a:ext>
            </a:extLst>
          </p:cNvPr>
          <p:cNvSpPr/>
          <p:nvPr/>
        </p:nvSpPr>
        <p:spPr>
          <a:xfrm>
            <a:off x="751840" y="1651000"/>
            <a:ext cx="850900" cy="254000"/>
          </a:xfrm>
          <a:prstGeom prst="roundRect">
            <a:avLst>
              <a:gd name="adj" fmla="val 15000"/>
            </a:avLst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07120F"/>
                </a:solidFill>
                <a:latin typeface="Geist Mono"/>
              </a:rPr>
              <a:t>VALOR 1</a:t>
            </a:r>
          </a:p>
        </p:txBody>
      </p:sp>
      <p:sp>
        <p:nvSpPr>
          <p:cNvPr id="50" name="Cartao titulo 1">
            <a:extLst>
              <a:ext uri="{FF2B5EF4-FFF2-40B4-BE49-F238E27FC236}">
                <a16:creationId xmlns:a16="http://schemas.microsoft.com/office/drawing/2014/main" id="{352EAC08-96CC-0ECC-2811-9F7DCC451FA4}"/>
              </a:ext>
            </a:extLst>
          </p:cNvPr>
          <p:cNvSpPr txBox="1"/>
          <p:nvPr/>
        </p:nvSpPr>
        <p:spPr>
          <a:xfrm>
            <a:off x="751840" y="2006600"/>
            <a:ext cx="3156373" cy="647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 b="1">
                <a:solidFill>
                  <a:srgbClr val="FAFAFA"/>
                </a:solidFill>
                <a:latin typeface="Geist" panose="02110004020202020204"/>
              </a:rPr>
              <a:t>Pessoas e interações</a:t>
            </a:r>
          </a:p>
        </p:txBody>
      </p:sp>
      <p:sp>
        <p:nvSpPr>
          <p:cNvPr id="51" name="Cartao texto 1">
            <a:extLst>
              <a:ext uri="{FF2B5EF4-FFF2-40B4-BE49-F238E27FC236}">
                <a16:creationId xmlns:a16="http://schemas.microsoft.com/office/drawing/2014/main" id="{8C2EE1DD-69D9-CD53-6DA0-115F2A5E7E83}"/>
              </a:ext>
            </a:extLst>
          </p:cNvPr>
          <p:cNvSpPr txBox="1"/>
          <p:nvPr/>
        </p:nvSpPr>
        <p:spPr>
          <a:xfrm>
            <a:off x="751840" y="2717800"/>
            <a:ext cx="3156373" cy="1168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>
                <a:solidFill>
                  <a:srgbClr val="A3A3A3"/>
                </a:solidFill>
                <a:latin typeface="Geist" panose="02110004020202020204"/>
              </a:rPr>
              <a:t>Mais que processos e ferramentas. Boas conversas resolvem o que nenhum fluxo resolve sozinho.</a:t>
            </a:r>
          </a:p>
        </p:txBody>
      </p:sp>
      <p:sp>
        <p:nvSpPr>
          <p:cNvPr id="52" name="Cartao 2">
            <a:extLst>
              <a:ext uri="{FF2B5EF4-FFF2-40B4-BE49-F238E27FC236}">
                <a16:creationId xmlns:a16="http://schemas.microsoft.com/office/drawing/2014/main" id="{52ED7EE7-A88D-D07F-163D-9189D47AC6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14613" y="1485900"/>
            <a:ext cx="3562774" cy="2603500"/>
          </a:xfrm>
          <a:prstGeom prst="roundRect">
            <a:avLst>
              <a:gd name="adj" fmla="val 2927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3" name="Etiqueta">
            <a:extLst>
              <a:ext uri="{FF2B5EF4-FFF2-40B4-BE49-F238E27FC236}">
                <a16:creationId xmlns:a16="http://schemas.microsoft.com/office/drawing/2014/main" id="{130AAF09-9482-FC62-875D-3976DACB8E1B}"/>
              </a:ext>
            </a:extLst>
          </p:cNvPr>
          <p:cNvSpPr/>
          <p:nvPr/>
        </p:nvSpPr>
        <p:spPr>
          <a:xfrm>
            <a:off x="4517813" y="1651000"/>
            <a:ext cx="850900" cy="254000"/>
          </a:xfrm>
          <a:prstGeom prst="roundRect">
            <a:avLst>
              <a:gd name="adj" fmla="val 15000"/>
            </a:avLst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07120F"/>
                </a:solidFill>
                <a:latin typeface="Geist Mono"/>
              </a:rPr>
              <a:t>VALOR 2</a:t>
            </a:r>
          </a:p>
        </p:txBody>
      </p:sp>
      <p:sp>
        <p:nvSpPr>
          <p:cNvPr id="54" name="Cartao titulo 2">
            <a:extLst>
              <a:ext uri="{FF2B5EF4-FFF2-40B4-BE49-F238E27FC236}">
                <a16:creationId xmlns:a16="http://schemas.microsoft.com/office/drawing/2014/main" id="{B5CA5027-C46A-B392-0ECB-61230C441918}"/>
              </a:ext>
            </a:extLst>
          </p:cNvPr>
          <p:cNvSpPr txBox="1"/>
          <p:nvPr/>
        </p:nvSpPr>
        <p:spPr>
          <a:xfrm>
            <a:off x="4517813" y="2006600"/>
            <a:ext cx="3156373" cy="647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 b="1">
                <a:solidFill>
                  <a:srgbClr val="FAFAFA"/>
                </a:solidFill>
                <a:latin typeface="Geist" panose="02110004020202020204"/>
              </a:rPr>
              <a:t>Software funcionando</a:t>
            </a:r>
          </a:p>
        </p:txBody>
      </p:sp>
      <p:sp>
        <p:nvSpPr>
          <p:cNvPr id="55" name="Cartao texto 2">
            <a:extLst>
              <a:ext uri="{FF2B5EF4-FFF2-40B4-BE49-F238E27FC236}">
                <a16:creationId xmlns:a16="http://schemas.microsoft.com/office/drawing/2014/main" id="{60AC0A1D-9536-E57A-1CD5-470412F8C890}"/>
              </a:ext>
            </a:extLst>
          </p:cNvPr>
          <p:cNvSpPr txBox="1"/>
          <p:nvPr/>
        </p:nvSpPr>
        <p:spPr>
          <a:xfrm>
            <a:off x="4517813" y="2717800"/>
            <a:ext cx="3156373" cy="1168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>
                <a:solidFill>
                  <a:srgbClr val="A3A3A3"/>
                </a:solidFill>
                <a:latin typeface="Geist" panose="02110004020202020204"/>
              </a:rPr>
              <a:t>Mais que documentação abrangente. Algo usável gera feedback real; documente o que for necessário.</a:t>
            </a:r>
          </a:p>
        </p:txBody>
      </p:sp>
      <p:sp>
        <p:nvSpPr>
          <p:cNvPr id="56" name="Cartao 3">
            <a:extLst>
              <a:ext uri="{FF2B5EF4-FFF2-40B4-BE49-F238E27FC236}">
                <a16:creationId xmlns:a16="http://schemas.microsoft.com/office/drawing/2014/main" id="{AE2AAB48-3FA5-650B-FBF8-F4EB860F7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80587" y="1485900"/>
            <a:ext cx="3562773" cy="2603500"/>
          </a:xfrm>
          <a:prstGeom prst="roundRect">
            <a:avLst>
              <a:gd name="adj" fmla="val 2927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7" name="Etiqueta">
            <a:extLst>
              <a:ext uri="{FF2B5EF4-FFF2-40B4-BE49-F238E27FC236}">
                <a16:creationId xmlns:a16="http://schemas.microsoft.com/office/drawing/2014/main" id="{23D0A242-2309-2517-D08B-11573954BB9A}"/>
              </a:ext>
            </a:extLst>
          </p:cNvPr>
          <p:cNvSpPr/>
          <p:nvPr/>
        </p:nvSpPr>
        <p:spPr>
          <a:xfrm>
            <a:off x="8283787" y="1651000"/>
            <a:ext cx="850900" cy="254000"/>
          </a:xfrm>
          <a:prstGeom prst="roundRect">
            <a:avLst>
              <a:gd name="adj" fmla="val 15000"/>
            </a:avLst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07120F"/>
                </a:solidFill>
                <a:latin typeface="Geist Mono"/>
              </a:rPr>
              <a:t>VALOR 3</a:t>
            </a:r>
          </a:p>
        </p:txBody>
      </p:sp>
      <p:sp>
        <p:nvSpPr>
          <p:cNvPr id="58" name="Cartao titulo 3">
            <a:extLst>
              <a:ext uri="{FF2B5EF4-FFF2-40B4-BE49-F238E27FC236}">
                <a16:creationId xmlns:a16="http://schemas.microsoft.com/office/drawing/2014/main" id="{ACA18B9B-8E18-ABE3-A40A-D36353CB3037}"/>
              </a:ext>
            </a:extLst>
          </p:cNvPr>
          <p:cNvSpPr txBox="1"/>
          <p:nvPr/>
        </p:nvSpPr>
        <p:spPr>
          <a:xfrm>
            <a:off x="8283787" y="2006600"/>
            <a:ext cx="3156373" cy="647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 b="1">
                <a:solidFill>
                  <a:srgbClr val="FAFAFA"/>
                </a:solidFill>
                <a:latin typeface="Geist" panose="02110004020202020204"/>
              </a:rPr>
              <a:t>Colaboração com o cliente</a:t>
            </a:r>
          </a:p>
        </p:txBody>
      </p:sp>
      <p:sp>
        <p:nvSpPr>
          <p:cNvPr id="59" name="Cartao texto 3">
            <a:extLst>
              <a:ext uri="{FF2B5EF4-FFF2-40B4-BE49-F238E27FC236}">
                <a16:creationId xmlns:a16="http://schemas.microsoft.com/office/drawing/2014/main" id="{3A415D4B-E1A1-23D7-A803-30F954A22806}"/>
              </a:ext>
            </a:extLst>
          </p:cNvPr>
          <p:cNvSpPr txBox="1"/>
          <p:nvPr/>
        </p:nvSpPr>
        <p:spPr>
          <a:xfrm>
            <a:off x="8283787" y="2717800"/>
            <a:ext cx="3156373" cy="1168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>
                <a:solidFill>
                  <a:srgbClr val="A3A3A3"/>
                </a:solidFill>
                <a:latin typeface="Geist" panose="02110004020202020204"/>
              </a:rPr>
              <a:t>Mais que negociação de contratos. Cliente e time constroem a solução juntos, ao longo do caminho.</a:t>
            </a:r>
          </a:p>
        </p:txBody>
      </p:sp>
      <p:sp>
        <p:nvSpPr>
          <p:cNvPr id="60" name="Cartao 4">
            <a:extLst>
              <a:ext uri="{FF2B5EF4-FFF2-40B4-BE49-F238E27FC236}">
                <a16:creationId xmlns:a16="http://schemas.microsoft.com/office/drawing/2014/main" id="{074C8CDF-24B8-44F8-E8F3-B3D580C87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4292600"/>
            <a:ext cx="5445760" cy="1689100"/>
          </a:xfrm>
          <a:prstGeom prst="roundRect">
            <a:avLst>
              <a:gd name="adj" fmla="val 4511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1" name="Etiqueta">
            <a:extLst>
              <a:ext uri="{FF2B5EF4-FFF2-40B4-BE49-F238E27FC236}">
                <a16:creationId xmlns:a16="http://schemas.microsoft.com/office/drawing/2014/main" id="{6F063978-9F59-A6D9-759E-AD347220D9AD}"/>
              </a:ext>
            </a:extLst>
          </p:cNvPr>
          <p:cNvSpPr/>
          <p:nvPr/>
        </p:nvSpPr>
        <p:spPr>
          <a:xfrm>
            <a:off x="751840" y="4457700"/>
            <a:ext cx="850900" cy="254000"/>
          </a:xfrm>
          <a:prstGeom prst="roundRect">
            <a:avLst>
              <a:gd name="adj" fmla="val 15000"/>
            </a:avLst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07120F"/>
                </a:solidFill>
                <a:latin typeface="Geist Mono"/>
              </a:rPr>
              <a:t>VALOR 4</a:t>
            </a:r>
          </a:p>
        </p:txBody>
      </p:sp>
      <p:sp>
        <p:nvSpPr>
          <p:cNvPr id="62" name="Cartao titulo 4">
            <a:extLst>
              <a:ext uri="{FF2B5EF4-FFF2-40B4-BE49-F238E27FC236}">
                <a16:creationId xmlns:a16="http://schemas.microsoft.com/office/drawing/2014/main" id="{2F00BBEB-B09A-C4A5-EA82-95693847E179}"/>
              </a:ext>
            </a:extLst>
          </p:cNvPr>
          <p:cNvSpPr txBox="1"/>
          <p:nvPr/>
        </p:nvSpPr>
        <p:spPr>
          <a:xfrm>
            <a:off x="751840" y="4813300"/>
            <a:ext cx="5039360" cy="317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 b="1">
                <a:solidFill>
                  <a:srgbClr val="FAFAFA"/>
                </a:solidFill>
                <a:latin typeface="Geist" panose="02110004020202020204"/>
              </a:rPr>
              <a:t>Responder a mudanças</a:t>
            </a:r>
          </a:p>
        </p:txBody>
      </p:sp>
      <p:sp>
        <p:nvSpPr>
          <p:cNvPr id="63" name="Cartao texto 4">
            <a:extLst>
              <a:ext uri="{FF2B5EF4-FFF2-40B4-BE49-F238E27FC236}">
                <a16:creationId xmlns:a16="http://schemas.microsoft.com/office/drawing/2014/main" id="{802D620B-9835-8968-20BF-F9B8EBF93DC2}"/>
              </a:ext>
            </a:extLst>
          </p:cNvPr>
          <p:cNvSpPr txBox="1"/>
          <p:nvPr/>
        </p:nvSpPr>
        <p:spPr>
          <a:xfrm>
            <a:off x="751840" y="5194300"/>
            <a:ext cx="5039360" cy="584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>
                <a:solidFill>
                  <a:srgbClr val="A3A3A3"/>
                </a:solidFill>
                <a:latin typeface="Geist" panose="02110004020202020204"/>
              </a:rPr>
              <a:t>Mais que seguir um plano. O plano existe, mas se ajusta ao que o time aprende.</a:t>
            </a:r>
          </a:p>
        </p:txBody>
      </p:sp>
      <p:sp>
        <p:nvSpPr>
          <p:cNvPr id="64" name="Cartao 5">
            <a:extLst>
              <a:ext uri="{FF2B5EF4-FFF2-40B4-BE49-F238E27FC236}">
                <a16:creationId xmlns:a16="http://schemas.microsoft.com/office/drawing/2014/main" id="{81B79E70-326A-A987-98AC-39B60DEFA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7600" y="4292600"/>
            <a:ext cx="5445760" cy="1689100"/>
          </a:xfrm>
          <a:prstGeom prst="roundRect">
            <a:avLst>
              <a:gd name="adj" fmla="val 4511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5" name="Etiqueta">
            <a:extLst>
              <a:ext uri="{FF2B5EF4-FFF2-40B4-BE49-F238E27FC236}">
                <a16:creationId xmlns:a16="http://schemas.microsoft.com/office/drawing/2014/main" id="{FA470786-55B6-248D-A3A1-62703CA9F85F}"/>
              </a:ext>
            </a:extLst>
          </p:cNvPr>
          <p:cNvSpPr/>
          <p:nvPr/>
        </p:nvSpPr>
        <p:spPr>
          <a:xfrm>
            <a:off x="6400800" y="4457700"/>
            <a:ext cx="1219200" cy="254000"/>
          </a:xfrm>
          <a:prstGeom prst="roundRect">
            <a:avLst>
              <a:gd name="adj" fmla="val 15000"/>
            </a:avLst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07120F"/>
                </a:solidFill>
                <a:latin typeface="Geist Mono"/>
              </a:rPr>
              <a:t>COMPLEMENTO</a:t>
            </a:r>
          </a:p>
        </p:txBody>
      </p:sp>
      <p:sp>
        <p:nvSpPr>
          <p:cNvPr id="66" name="Cartao titulo 5">
            <a:extLst>
              <a:ext uri="{FF2B5EF4-FFF2-40B4-BE49-F238E27FC236}">
                <a16:creationId xmlns:a16="http://schemas.microsoft.com/office/drawing/2014/main" id="{C439211B-A029-8E9E-2365-B67376388B2F}"/>
              </a:ext>
            </a:extLst>
          </p:cNvPr>
          <p:cNvSpPr txBox="1"/>
          <p:nvPr/>
        </p:nvSpPr>
        <p:spPr>
          <a:xfrm>
            <a:off x="6400800" y="4813300"/>
            <a:ext cx="5039360" cy="317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 b="1">
                <a:solidFill>
                  <a:srgbClr val="FAFAFA"/>
                </a:solidFill>
                <a:latin typeface="Geist" panose="02110004020202020204"/>
              </a:rPr>
              <a:t>Empirismo</a:t>
            </a:r>
          </a:p>
        </p:txBody>
      </p:sp>
      <p:sp>
        <p:nvSpPr>
          <p:cNvPr id="67" name="Cartao texto 5">
            <a:extLst>
              <a:ext uri="{FF2B5EF4-FFF2-40B4-BE49-F238E27FC236}">
                <a16:creationId xmlns:a16="http://schemas.microsoft.com/office/drawing/2014/main" id="{B8EA3C8A-BA2A-652A-5341-8EC1B542FEEB}"/>
              </a:ext>
            </a:extLst>
          </p:cNvPr>
          <p:cNvSpPr txBox="1"/>
          <p:nvPr/>
        </p:nvSpPr>
        <p:spPr>
          <a:xfrm>
            <a:off x="6400800" y="5194300"/>
            <a:ext cx="5039360" cy="584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>
                <a:solidFill>
                  <a:srgbClr val="A3A3A3"/>
                </a:solidFill>
                <a:latin typeface="Geist" panose="02110004020202020204"/>
              </a:rPr>
              <a:t>Hipótese, experimento, observação e ajuste. É a base do Scrum e combina com os quatro valores.</a:t>
            </a:r>
          </a:p>
        </p:txBody>
      </p:sp>
      <p:sp>
        <p:nvSpPr>
          <p:cNvPr id="68" name="Divisor do rodape">
            <a:extLst>
              <a:ext uri="{FF2B5EF4-FFF2-40B4-BE49-F238E27FC236}">
                <a16:creationId xmlns:a16="http://schemas.microsoft.com/office/drawing/2014/main" id="{793D9F44-D83C-FA6E-D46B-C9069A5529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0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7999EAC3-06F7-BC23-36EB-00BEDB5BF0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71" name="Rodape titulo">
            <a:extLst>
              <a:ext uri="{FF2B5EF4-FFF2-40B4-BE49-F238E27FC236}">
                <a16:creationId xmlns:a16="http://schemas.microsoft.com/office/drawing/2014/main" id="{16059DF7-781C-3A56-E440-679ABD150C4B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72" name="Rodape site">
            <a:extLst>
              <a:ext uri="{FF2B5EF4-FFF2-40B4-BE49-F238E27FC236}">
                <a16:creationId xmlns:a16="http://schemas.microsoft.com/office/drawing/2014/main" id="{230575CD-1D64-2F9F-7674-7976958D7908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73" name="Numero do slide">
            <a:extLst>
              <a:ext uri="{FF2B5EF4-FFF2-40B4-BE49-F238E27FC236}">
                <a16:creationId xmlns:a16="http://schemas.microsoft.com/office/drawing/2014/main" id="{D1010D96-D067-AF1F-5E00-593FABAEA6C1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5C1AC40C-26A1-477B-A322-2C44F8E6B815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9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3110612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404DE2B9-52C8-74BF-8C25-AB361D848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A sprint e os quatro eventos dentro dela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BC602E80-BAD6-081C-6BA8-041AB8308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249EFBFF-8C5D-5400-390A-330825F109CF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01 · SCRUM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AA3718C3-AB2E-1A85-D2FA-0AB8CA3096B6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Cada evento tem tempo máximo e serve para inspecionar e adaptar.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6C8BE4B3-F763-EBBD-9E49-E9AE3483A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499100"/>
            <a:ext cx="11094720" cy="596900"/>
          </a:xfrm>
          <a:prstGeom prst="roundRect">
            <a:avLst>
              <a:gd name="adj" fmla="val 12766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70AC2810-795B-AC2D-B67A-0E7F71347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651500"/>
            <a:ext cx="50800" cy="2921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52120ACD-DA35-ABB6-599A-D38B964A1E7C}"/>
              </a:ext>
            </a:extLst>
          </p:cNvPr>
          <p:cNvSpPr txBox="1"/>
          <p:nvPr/>
        </p:nvSpPr>
        <p:spPr>
          <a:xfrm>
            <a:off x="955040" y="57023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INSIGHT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57865A63-597B-EC1F-5A61-EFC16BEC9430}"/>
              </a:ext>
            </a:extLst>
          </p:cNvPr>
          <p:cNvSpPr txBox="1"/>
          <p:nvPr/>
        </p:nvSpPr>
        <p:spPr>
          <a:xfrm>
            <a:off x="2072640" y="5651500"/>
            <a:ext cx="92659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O refinamento do backlog não é evento: é uma atividade contínua do Scrum Team.</a:t>
            </a:r>
          </a:p>
        </p:txBody>
      </p:sp>
      <p:sp>
        <p:nvSpPr>
          <p:cNvPr id="35" name="Trilha 1">
            <a:extLst>
              <a:ext uri="{FF2B5EF4-FFF2-40B4-BE49-F238E27FC236}">
                <a16:creationId xmlns:a16="http://schemas.microsoft.com/office/drawing/2014/main" id="{68243932-8AC4-F133-C683-08CC93C52B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98600"/>
            <a:ext cx="2056384" cy="254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Numero 1">
            <a:extLst>
              <a:ext uri="{FF2B5EF4-FFF2-40B4-BE49-F238E27FC236}">
                <a16:creationId xmlns:a16="http://schemas.microsoft.com/office/drawing/2014/main" id="{9A0C2D4F-92F7-B8A6-C094-3F6220EDAAA4}"/>
              </a:ext>
            </a:extLst>
          </p:cNvPr>
          <p:cNvSpPr txBox="1"/>
          <p:nvPr/>
        </p:nvSpPr>
        <p:spPr>
          <a:xfrm>
            <a:off x="548640" y="17018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0ACDAD"/>
                </a:solidFill>
                <a:latin typeface="Geist Mono"/>
              </a:rPr>
              <a:t>01</a:t>
            </a:r>
          </a:p>
        </p:txBody>
      </p:sp>
      <p:sp>
        <p:nvSpPr>
          <p:cNvPr id="37" name="Etapa 1">
            <a:extLst>
              <a:ext uri="{FF2B5EF4-FFF2-40B4-BE49-F238E27FC236}">
                <a16:creationId xmlns:a16="http://schemas.microsoft.com/office/drawing/2014/main" id="{4A351531-CF25-B8C0-7C0B-DCBDB3777AFA}"/>
              </a:ext>
            </a:extLst>
          </p:cNvPr>
          <p:cNvSpPr txBox="1"/>
          <p:nvPr/>
        </p:nvSpPr>
        <p:spPr>
          <a:xfrm>
            <a:off x="548640" y="2463800"/>
            <a:ext cx="2056384" cy="355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900"/>
              </a:lnSpc>
            </a:pPr>
            <a:r>
              <a:rPr lang="pt-BR" sz="2100" b="1">
                <a:solidFill>
                  <a:srgbClr val="FAFAFA"/>
                </a:solidFill>
                <a:latin typeface="Geist" panose="02110004020202020204"/>
              </a:rPr>
              <a:t>Sprint</a:t>
            </a:r>
          </a:p>
        </p:txBody>
      </p:sp>
      <p:sp>
        <p:nvSpPr>
          <p:cNvPr id="38" name="Etapa texto 1">
            <a:extLst>
              <a:ext uri="{FF2B5EF4-FFF2-40B4-BE49-F238E27FC236}">
                <a16:creationId xmlns:a16="http://schemas.microsoft.com/office/drawing/2014/main" id="{44D0C2A6-9329-C4A9-DF9B-2CB0D659A53F}"/>
              </a:ext>
            </a:extLst>
          </p:cNvPr>
          <p:cNvSpPr txBox="1"/>
          <p:nvPr/>
        </p:nvSpPr>
        <p:spPr>
          <a:xfrm>
            <a:off x="548640" y="3327400"/>
            <a:ext cx="2056384" cy="1308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A3A3A3"/>
                </a:solidFill>
                <a:latin typeface="Geist" panose="02110004020202020204"/>
              </a:rPr>
              <a:t>Ciclo de um mês ou menos que contém todos os outros eventos.</a:t>
            </a:r>
          </a:p>
        </p:txBody>
      </p:sp>
      <p:sp>
        <p:nvSpPr>
          <p:cNvPr id="39" name="Trilha 2">
            <a:extLst>
              <a:ext uri="{FF2B5EF4-FFF2-40B4-BE49-F238E27FC236}">
                <a16:creationId xmlns:a16="http://schemas.microsoft.com/office/drawing/2014/main" id="{821DCF5B-7D42-4C6B-322A-B6AC38688D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08224" y="1498600"/>
            <a:ext cx="2056384" cy="254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Numero 2">
            <a:extLst>
              <a:ext uri="{FF2B5EF4-FFF2-40B4-BE49-F238E27FC236}">
                <a16:creationId xmlns:a16="http://schemas.microsoft.com/office/drawing/2014/main" id="{FDCABD5F-5202-8067-77D3-BEE2D649CF2F}"/>
              </a:ext>
            </a:extLst>
          </p:cNvPr>
          <p:cNvSpPr txBox="1"/>
          <p:nvPr/>
        </p:nvSpPr>
        <p:spPr>
          <a:xfrm>
            <a:off x="2808224" y="17018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0ACDAD"/>
                </a:solidFill>
                <a:latin typeface="Geist Mono"/>
              </a:rPr>
              <a:t>02</a:t>
            </a:r>
          </a:p>
        </p:txBody>
      </p:sp>
      <p:sp>
        <p:nvSpPr>
          <p:cNvPr id="41" name="Etapa 2">
            <a:extLst>
              <a:ext uri="{FF2B5EF4-FFF2-40B4-BE49-F238E27FC236}">
                <a16:creationId xmlns:a16="http://schemas.microsoft.com/office/drawing/2014/main" id="{9D416D48-2247-C817-CC5D-FC8BEA3EE07B}"/>
              </a:ext>
            </a:extLst>
          </p:cNvPr>
          <p:cNvSpPr txBox="1"/>
          <p:nvPr/>
        </p:nvSpPr>
        <p:spPr>
          <a:xfrm>
            <a:off x="2808224" y="2463800"/>
            <a:ext cx="2056384" cy="723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900"/>
              </a:lnSpc>
            </a:pPr>
            <a:r>
              <a:rPr lang="pt-BR" sz="2100" b="1">
                <a:solidFill>
                  <a:srgbClr val="FAFAFA"/>
                </a:solidFill>
                <a:latin typeface="Geist" panose="02110004020202020204"/>
              </a:rPr>
              <a:t>Sprint Planning</a:t>
            </a:r>
          </a:p>
        </p:txBody>
      </p:sp>
      <p:sp>
        <p:nvSpPr>
          <p:cNvPr id="42" name="Etapa texto 2">
            <a:extLst>
              <a:ext uri="{FF2B5EF4-FFF2-40B4-BE49-F238E27FC236}">
                <a16:creationId xmlns:a16="http://schemas.microsoft.com/office/drawing/2014/main" id="{6F8750F8-5845-F7A1-BCC4-D4B37711C79C}"/>
              </a:ext>
            </a:extLst>
          </p:cNvPr>
          <p:cNvSpPr txBox="1"/>
          <p:nvPr/>
        </p:nvSpPr>
        <p:spPr>
          <a:xfrm>
            <a:off x="2808224" y="3327400"/>
            <a:ext cx="2056384" cy="1308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A3A3A3"/>
                </a:solidFill>
                <a:latin typeface="Geist" panose="02110004020202020204"/>
              </a:rPr>
              <a:t>Define por que a sprint vale a pena, o que entra e como fazer.</a:t>
            </a:r>
          </a:p>
        </p:txBody>
      </p:sp>
      <p:sp>
        <p:nvSpPr>
          <p:cNvPr id="43" name="Trilha 3">
            <a:extLst>
              <a:ext uri="{FF2B5EF4-FFF2-40B4-BE49-F238E27FC236}">
                <a16:creationId xmlns:a16="http://schemas.microsoft.com/office/drawing/2014/main" id="{1296EAD1-8B8E-F7A6-A907-6E2F6C17BC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67808" y="1498600"/>
            <a:ext cx="2056384" cy="254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4" name="Numero 3">
            <a:extLst>
              <a:ext uri="{FF2B5EF4-FFF2-40B4-BE49-F238E27FC236}">
                <a16:creationId xmlns:a16="http://schemas.microsoft.com/office/drawing/2014/main" id="{439DB69F-34CC-5EBE-4343-064F7FAD57D3}"/>
              </a:ext>
            </a:extLst>
          </p:cNvPr>
          <p:cNvSpPr txBox="1"/>
          <p:nvPr/>
        </p:nvSpPr>
        <p:spPr>
          <a:xfrm>
            <a:off x="5067808" y="17018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0ACDAD"/>
                </a:solidFill>
                <a:latin typeface="Geist Mono"/>
              </a:rPr>
              <a:t>03</a:t>
            </a:r>
          </a:p>
        </p:txBody>
      </p:sp>
      <p:sp>
        <p:nvSpPr>
          <p:cNvPr id="45" name="Etapa 3">
            <a:extLst>
              <a:ext uri="{FF2B5EF4-FFF2-40B4-BE49-F238E27FC236}">
                <a16:creationId xmlns:a16="http://schemas.microsoft.com/office/drawing/2014/main" id="{B8D80090-92DF-6FBD-01A6-374F2E42999F}"/>
              </a:ext>
            </a:extLst>
          </p:cNvPr>
          <p:cNvSpPr txBox="1"/>
          <p:nvPr/>
        </p:nvSpPr>
        <p:spPr>
          <a:xfrm>
            <a:off x="5067808" y="2463800"/>
            <a:ext cx="2056384" cy="355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900"/>
              </a:lnSpc>
            </a:pPr>
            <a:r>
              <a:rPr lang="pt-BR" sz="2100" b="1">
                <a:solidFill>
                  <a:srgbClr val="FAFAFA"/>
                </a:solidFill>
                <a:latin typeface="Geist" panose="02110004020202020204"/>
              </a:rPr>
              <a:t>Daily Scrum</a:t>
            </a:r>
          </a:p>
        </p:txBody>
      </p:sp>
      <p:sp>
        <p:nvSpPr>
          <p:cNvPr id="46" name="Etapa texto 3">
            <a:extLst>
              <a:ext uri="{FF2B5EF4-FFF2-40B4-BE49-F238E27FC236}">
                <a16:creationId xmlns:a16="http://schemas.microsoft.com/office/drawing/2014/main" id="{E5519A0D-2BD5-E8D4-C272-F5D19FF97716}"/>
              </a:ext>
            </a:extLst>
          </p:cNvPr>
          <p:cNvSpPr txBox="1"/>
          <p:nvPr/>
        </p:nvSpPr>
        <p:spPr>
          <a:xfrm>
            <a:off x="5067808" y="3327400"/>
            <a:ext cx="2056384" cy="1308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A3A3A3"/>
                </a:solidFill>
                <a:latin typeface="Geist" panose="02110004020202020204"/>
              </a:rPr>
              <a:t>Quinze minutos para inspecionar o progresso rumo ao Sprint Goal.</a:t>
            </a:r>
          </a:p>
        </p:txBody>
      </p:sp>
      <p:sp>
        <p:nvSpPr>
          <p:cNvPr id="47" name="Trilha 4">
            <a:extLst>
              <a:ext uri="{FF2B5EF4-FFF2-40B4-BE49-F238E27FC236}">
                <a16:creationId xmlns:a16="http://schemas.microsoft.com/office/drawing/2014/main" id="{3701B11E-EE37-045D-2B0C-E673CDCD2A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27392" y="1498600"/>
            <a:ext cx="2056384" cy="254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8" name="Numero 4">
            <a:extLst>
              <a:ext uri="{FF2B5EF4-FFF2-40B4-BE49-F238E27FC236}">
                <a16:creationId xmlns:a16="http://schemas.microsoft.com/office/drawing/2014/main" id="{BED04D92-C0BB-DBDA-7A4A-8B2FB4B4001C}"/>
              </a:ext>
            </a:extLst>
          </p:cNvPr>
          <p:cNvSpPr txBox="1"/>
          <p:nvPr/>
        </p:nvSpPr>
        <p:spPr>
          <a:xfrm>
            <a:off x="7327392" y="17018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0ACDAD"/>
                </a:solidFill>
                <a:latin typeface="Geist Mono"/>
              </a:rPr>
              <a:t>04</a:t>
            </a:r>
          </a:p>
        </p:txBody>
      </p:sp>
      <p:sp>
        <p:nvSpPr>
          <p:cNvPr id="49" name="Etapa 4">
            <a:extLst>
              <a:ext uri="{FF2B5EF4-FFF2-40B4-BE49-F238E27FC236}">
                <a16:creationId xmlns:a16="http://schemas.microsoft.com/office/drawing/2014/main" id="{DDF6ECC9-3AD2-B773-6507-3C914C495371}"/>
              </a:ext>
            </a:extLst>
          </p:cNvPr>
          <p:cNvSpPr txBox="1"/>
          <p:nvPr/>
        </p:nvSpPr>
        <p:spPr>
          <a:xfrm>
            <a:off x="7327392" y="2463800"/>
            <a:ext cx="2056384" cy="355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900"/>
              </a:lnSpc>
            </a:pPr>
            <a:r>
              <a:rPr lang="pt-BR" sz="2100" b="1">
                <a:solidFill>
                  <a:srgbClr val="FAFAFA"/>
                </a:solidFill>
                <a:latin typeface="Geist" panose="02110004020202020204"/>
              </a:rPr>
              <a:t>Sprint Review</a:t>
            </a:r>
          </a:p>
        </p:txBody>
      </p:sp>
      <p:sp>
        <p:nvSpPr>
          <p:cNvPr id="50" name="Etapa texto 4">
            <a:extLst>
              <a:ext uri="{FF2B5EF4-FFF2-40B4-BE49-F238E27FC236}">
                <a16:creationId xmlns:a16="http://schemas.microsoft.com/office/drawing/2014/main" id="{80B6CDEC-ED1B-41B5-7FE9-C7660060374E}"/>
              </a:ext>
            </a:extLst>
          </p:cNvPr>
          <p:cNvSpPr txBox="1"/>
          <p:nvPr/>
        </p:nvSpPr>
        <p:spPr>
          <a:xfrm>
            <a:off x="7327392" y="3327400"/>
            <a:ext cx="2056384" cy="196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A3A3A3"/>
                </a:solidFill>
                <a:latin typeface="Geist" panose="02110004020202020204"/>
              </a:rPr>
              <a:t>Inspeciona o resultado com quem tem interesse e adapta o Product Backlog.</a:t>
            </a:r>
          </a:p>
        </p:txBody>
      </p:sp>
      <p:sp>
        <p:nvSpPr>
          <p:cNvPr id="51" name="Trilha 5">
            <a:extLst>
              <a:ext uri="{FF2B5EF4-FFF2-40B4-BE49-F238E27FC236}">
                <a16:creationId xmlns:a16="http://schemas.microsoft.com/office/drawing/2014/main" id="{01E39A8F-FCB7-7732-D1F9-692A159F0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586976" y="1498600"/>
            <a:ext cx="2056384" cy="254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2" name="Numero 5">
            <a:extLst>
              <a:ext uri="{FF2B5EF4-FFF2-40B4-BE49-F238E27FC236}">
                <a16:creationId xmlns:a16="http://schemas.microsoft.com/office/drawing/2014/main" id="{5F97DD1F-9553-A348-78F4-1B67D1401CD5}"/>
              </a:ext>
            </a:extLst>
          </p:cNvPr>
          <p:cNvSpPr txBox="1"/>
          <p:nvPr/>
        </p:nvSpPr>
        <p:spPr>
          <a:xfrm>
            <a:off x="9586976" y="17018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0ACDAD"/>
                </a:solidFill>
                <a:latin typeface="Geist Mono"/>
              </a:rPr>
              <a:t>05</a:t>
            </a:r>
          </a:p>
        </p:txBody>
      </p:sp>
      <p:sp>
        <p:nvSpPr>
          <p:cNvPr id="53" name="Etapa 5">
            <a:extLst>
              <a:ext uri="{FF2B5EF4-FFF2-40B4-BE49-F238E27FC236}">
                <a16:creationId xmlns:a16="http://schemas.microsoft.com/office/drawing/2014/main" id="{B837A6C8-B406-7DFE-4D6A-7520D8A206B4}"/>
              </a:ext>
            </a:extLst>
          </p:cNvPr>
          <p:cNvSpPr txBox="1"/>
          <p:nvPr/>
        </p:nvSpPr>
        <p:spPr>
          <a:xfrm>
            <a:off x="9586976" y="2463800"/>
            <a:ext cx="2056384" cy="355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900"/>
              </a:lnSpc>
            </a:pPr>
            <a:r>
              <a:rPr lang="pt-BR" sz="2100" b="1">
                <a:solidFill>
                  <a:srgbClr val="FAFAFA"/>
                </a:solidFill>
                <a:latin typeface="Geist" panose="02110004020202020204"/>
              </a:rPr>
              <a:t>Retrospectiva</a:t>
            </a:r>
          </a:p>
        </p:txBody>
      </p:sp>
      <p:sp>
        <p:nvSpPr>
          <p:cNvPr id="54" name="Etapa texto 5">
            <a:extLst>
              <a:ext uri="{FF2B5EF4-FFF2-40B4-BE49-F238E27FC236}">
                <a16:creationId xmlns:a16="http://schemas.microsoft.com/office/drawing/2014/main" id="{4FE36ECA-D69A-F922-6D36-8DF8589E9963}"/>
              </a:ext>
            </a:extLst>
          </p:cNvPr>
          <p:cNvSpPr txBox="1"/>
          <p:nvPr/>
        </p:nvSpPr>
        <p:spPr>
          <a:xfrm>
            <a:off x="9586976" y="3327400"/>
            <a:ext cx="2056384" cy="196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A3A3A3"/>
                </a:solidFill>
                <a:latin typeface="Geist" panose="02110004020202020204"/>
              </a:rPr>
              <a:t>O time inspeciona pessoas, processos, ferramentas e Definition of Done para melhorar.</a:t>
            </a:r>
          </a:p>
        </p:txBody>
      </p:sp>
      <p:sp>
        <p:nvSpPr>
          <p:cNvPr id="55" name="Divisor do rodape">
            <a:extLst>
              <a:ext uri="{FF2B5EF4-FFF2-40B4-BE49-F238E27FC236}">
                <a16:creationId xmlns:a16="http://schemas.microsoft.com/office/drawing/2014/main" id="{857E170C-C9AE-5F81-3485-AF94C78F8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7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D4004088-B81A-F05C-A733-24833FB481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58" name="Rodape titulo">
            <a:extLst>
              <a:ext uri="{FF2B5EF4-FFF2-40B4-BE49-F238E27FC236}">
                <a16:creationId xmlns:a16="http://schemas.microsoft.com/office/drawing/2014/main" id="{5BCC2884-52B9-DF1C-276A-DCF56662E65B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59" name="Rodape site">
            <a:extLst>
              <a:ext uri="{FF2B5EF4-FFF2-40B4-BE49-F238E27FC236}">
                <a16:creationId xmlns:a16="http://schemas.microsoft.com/office/drawing/2014/main" id="{B3F41159-BA82-CBFE-2319-01BB16370F66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60" name="Numero do slide">
            <a:extLst>
              <a:ext uri="{FF2B5EF4-FFF2-40B4-BE49-F238E27FC236}">
                <a16:creationId xmlns:a16="http://schemas.microsoft.com/office/drawing/2014/main" id="{F8EF2244-467B-FC44-FB22-452B22ED5DB5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5CBB243E-A547-49B0-B23F-9EA78B4DE4ED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10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1376543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9F8B5A2A-3AD1-1223-6B33-494C52996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Materiais antigos e o Guia Scrum 2020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356A05BB-D8AC-6F80-3E1B-99EF0AF8A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82F5AB4D-88B1-82F7-FA65-8F40DA19FF41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01 · GUIA SCRUM 2020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9C83DE4D-E94C-C66F-6019-F88A80B13834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Onde materiais antigos de Scrum divergem da referência oficial vigente.</a:t>
            </a:r>
          </a:p>
        </p:txBody>
      </p:sp>
      <p:graphicFrame>
        <p:nvGraphicFramePr>
          <p:cNvPr id="728" name="Tabela" descr="Tabela: Materiais antigos e o Guia Scrum 2020. Colunas: Em materiais antigos, No Guia Scrum 2020, Na prática">
            <a:extLst>
              <a:ext uri="{FF2B5EF4-FFF2-40B4-BE49-F238E27FC236}">
                <a16:creationId xmlns:a16="http://schemas.microsoft.com/office/drawing/2014/main" id="{943AC31A-455A-0463-2E16-76400CBC7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513085"/>
              </p:ext>
            </p:extLst>
          </p:nvPr>
        </p:nvGraphicFramePr>
        <p:xfrm>
          <a:off x="548640" y="1524000"/>
          <a:ext cx="11094720" cy="2032000"/>
        </p:xfrm>
        <a:graphic>
          <a:graphicData uri="http://schemas.openxmlformats.org/drawingml/2006/table">
            <a:tbl>
              <a:tblPr firstRow="1">
                <a:tableStyleId>{2D5ABB26-0587-4C30-8999-92F81FD0307C}</a:tableStyleId>
              </a:tblPr>
              <a:tblGrid>
                <a:gridCol w="3572683">
                  <a:extLst>
                    <a:ext uri="{9D8B030D-6E8A-4147-A177-3AD203B41FA5}">
                      <a16:colId xmlns:a16="http://schemas.microsoft.com/office/drawing/2014/main" val="2111388555"/>
                    </a:ext>
                  </a:extLst>
                </a:gridCol>
                <a:gridCol w="3425074">
                  <a:extLst>
                    <a:ext uri="{9D8B030D-6E8A-4147-A177-3AD203B41FA5}">
                      <a16:colId xmlns:a16="http://schemas.microsoft.com/office/drawing/2014/main" val="3707580599"/>
                    </a:ext>
                  </a:extLst>
                </a:gridCol>
                <a:gridCol w="4096964">
                  <a:extLst>
                    <a:ext uri="{9D8B030D-6E8A-4147-A177-3AD203B41FA5}">
                      <a16:colId xmlns:a16="http://schemas.microsoft.com/office/drawing/2014/main" val="316064608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EM MATERIAIS ANTIGOS</a:t>
                      </a:r>
                    </a:p>
                  </a:txBody>
                  <a:tcPr marL="0" marR="152400" marT="50800" marB="76200">
                    <a:lnB w="25400">
                      <a:solidFill>
                        <a:srgbClr val="0ACD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NO GUIA SCRUM 2020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0ACDA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NA PRÁTICA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0ACDA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60635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>
                          <a:solidFill>
                            <a:srgbClr val="FAFAFA"/>
                          </a:solidFill>
                          <a:latin typeface="Geist"/>
                        </a:rPr>
                        <a:t>Time Scrum com Time de Desenvolvimento</a:t>
                      </a:r>
                    </a:p>
                  </a:txBody>
                  <a:tcPr marL="0" marR="152400" marT="50800" marB="50800">
                    <a:lnT w="25400">
                      <a:solidFill>
                        <a:srgbClr val="0ACDAD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Scrum Team com Developers</a:t>
                      </a:r>
                    </a:p>
                  </a:txBody>
                  <a:tcPr marL="152400" marR="152400" marT="50800" marB="50800">
                    <a:lnT w="25400">
                      <a:solidFill>
                        <a:srgbClr val="0ACDAD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Um único time, sem sub-times nem hierarquia</a:t>
                      </a:r>
                    </a:p>
                  </a:txBody>
                  <a:tcPr marL="152400" marR="152400" marT="50800" marB="50800">
                    <a:lnT w="25400">
                      <a:solidFill>
                        <a:srgbClr val="0ACDAD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10298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>
                          <a:solidFill>
                            <a:srgbClr val="FAFAFA"/>
                          </a:solidFill>
                          <a:latin typeface="Geist"/>
                        </a:rPr>
                        <a:t>Transparência, inspeção e adaptação como princípios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Pilares do empirismo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Os valores do Scrum são cinco: comprometimento, coragem, foco, abertura e respeito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80000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>
                          <a:solidFill>
                            <a:srgbClr val="FAFAFA"/>
                          </a:solidFill>
                          <a:latin typeface="Geist"/>
                        </a:rPr>
                        <a:t>Sprint de duas a quatro semanas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Um mês ou menos, duração constante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Escolha a duração pelo risco e pela necessidade de feedback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22449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>
                          <a:solidFill>
                            <a:srgbClr val="FAFAFA"/>
                          </a:solidFill>
                          <a:latin typeface="Geist"/>
                        </a:rPr>
                        <a:t>Planning com o quê e o como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Planning com por quê, o quê e como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O Sprint Goal nasce na planning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48643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>
                          <a:solidFill>
                            <a:srgbClr val="FAFAFA"/>
                          </a:solidFill>
                          <a:latin typeface="Geist"/>
                        </a:rPr>
                        <a:t>Daily com três perguntas fixas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Estrutura definida pelos Developers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As três perguntas viram técnica opcional, não regra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9879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>
                          <a:solidFill>
                            <a:srgbClr val="FAFAFA"/>
                          </a:solidFill>
                          <a:latin typeface="Geist"/>
                        </a:rPr>
                        <a:t>Review como aprovação do produto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Sessão de inspeção e adaptação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O foco é aprender com o resultado e ajustar o backlog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76825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>
                          <a:solidFill>
                            <a:srgbClr val="FAFAFA"/>
                          </a:solidFill>
                          <a:latin typeface="Geist"/>
                        </a:rPr>
                        <a:t>Artefatos sem compromissos explícitos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>
                          <a:solidFill>
                            <a:srgbClr val="FAFAFA"/>
                          </a:solidFill>
                          <a:latin typeface="Geist"/>
                        </a:rPr>
                        <a:t>Três artefatos, cada um com um compromisso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>
                          <a:solidFill>
                            <a:srgbClr val="FAFAFA"/>
                          </a:solidFill>
                          <a:latin typeface="Geist"/>
                        </a:rPr>
                        <a:t>Product Goal, Sprint Goal e Definition of Done</a:t>
                      </a:r>
                      <a:endParaRPr lang="pt-BR" sz="1400" b="0">
                        <a:solidFill>
                          <a:srgbClr val="FAFAFA"/>
                        </a:solidFill>
                        <a:latin typeface="Geist"/>
                      </a:endParaRP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3701392"/>
                  </a:ext>
                </a:extLst>
              </a:tr>
            </a:tbl>
          </a:graphicData>
        </a:graphic>
      </p:graphicFrame>
      <p:sp>
        <p:nvSpPr>
          <p:cNvPr id="729" name="Divisor do rodape">
            <a:extLst>
              <a:ext uri="{FF2B5EF4-FFF2-40B4-BE49-F238E27FC236}">
                <a16:creationId xmlns:a16="http://schemas.microsoft.com/office/drawing/2014/main" id="{A2C77813-6AA4-0CEA-D4FF-29F100200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31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8E80EF49-BB07-C672-B1FB-BC784ED15F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732" name="Rodape titulo">
            <a:extLst>
              <a:ext uri="{FF2B5EF4-FFF2-40B4-BE49-F238E27FC236}">
                <a16:creationId xmlns:a16="http://schemas.microsoft.com/office/drawing/2014/main" id="{AA8C5F0F-D541-31F0-B25C-73C09A906252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733" name="Rodape site">
            <a:extLst>
              <a:ext uri="{FF2B5EF4-FFF2-40B4-BE49-F238E27FC236}">
                <a16:creationId xmlns:a16="http://schemas.microsoft.com/office/drawing/2014/main" id="{7E41CB89-6029-BAF2-31F5-3D38350C049A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734" name="Numero do slide">
            <a:extLst>
              <a:ext uri="{FF2B5EF4-FFF2-40B4-BE49-F238E27FC236}">
                <a16:creationId xmlns:a16="http://schemas.microsoft.com/office/drawing/2014/main" id="{FECE9E28-780F-5E67-9FD5-00DCE37DC200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EA689460-9956-45EA-A3A8-7132DCA49D5C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11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5606848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C94DBE7D-2844-20CE-6253-58D511AA3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Scrum ou Kanban: como escolher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0455D6B7-90D2-8D8B-3B05-352C72FCD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0DDA6905-2BEF-21C7-58B5-DD6C13B6B74D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01 · FLUXO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CBDE910A-4E27-18FC-B07B-95E8AB4D5B59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Não é uma disputa: dá para usar práticas de um no outro.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4A9E5816-04C5-CC5B-5414-0E803C97D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245100"/>
            <a:ext cx="11094720" cy="850900"/>
          </a:xfrm>
          <a:prstGeom prst="roundRect">
            <a:avLst>
              <a:gd name="adj" fmla="val 8955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6A89604C-A7DA-EEA6-1C0B-0E296AD297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397500"/>
            <a:ext cx="50800" cy="5461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ABBF3E01-8FA8-781A-EFE5-C6007F8144C8}"/>
              </a:ext>
            </a:extLst>
          </p:cNvPr>
          <p:cNvSpPr txBox="1"/>
          <p:nvPr/>
        </p:nvSpPr>
        <p:spPr>
          <a:xfrm>
            <a:off x="955040" y="54356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DICA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2033210C-038A-35DC-5263-B46B9E776AB5}"/>
              </a:ext>
            </a:extLst>
          </p:cNvPr>
          <p:cNvSpPr txBox="1"/>
          <p:nvPr/>
        </p:nvSpPr>
        <p:spPr>
          <a:xfrm>
            <a:off x="2072640" y="5397500"/>
            <a:ext cx="926592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Times Scrum podem usar quadro, limite de WIP e métricas de fluxo. O Kanban Guide for Scrum Teams descreve essa combinação.</a:t>
            </a:r>
          </a:p>
        </p:txBody>
      </p:sp>
      <p:sp>
        <p:nvSpPr>
          <p:cNvPr id="95" name="Cartao 1">
            <a:extLst>
              <a:ext uri="{FF2B5EF4-FFF2-40B4-BE49-F238E27FC236}">
                <a16:creationId xmlns:a16="http://schemas.microsoft.com/office/drawing/2014/main" id="{5601E75C-2859-8124-C205-8E320F5D97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5445760" cy="3556000"/>
          </a:xfrm>
          <a:prstGeom prst="roundRect">
            <a:avLst>
              <a:gd name="adj" fmla="val 2143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6" name="Marca do cartao">
            <a:extLst>
              <a:ext uri="{FF2B5EF4-FFF2-40B4-BE49-F238E27FC236}">
                <a16:creationId xmlns:a16="http://schemas.microsoft.com/office/drawing/2014/main" id="{5A7ECD7E-CC72-8236-6D93-56AFD08AEA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1714500"/>
            <a:ext cx="355600" cy="381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7" name="Cabecalho 1">
            <a:extLst>
              <a:ext uri="{FF2B5EF4-FFF2-40B4-BE49-F238E27FC236}">
                <a16:creationId xmlns:a16="http://schemas.microsoft.com/office/drawing/2014/main" id="{17D41C63-266B-1CB9-9ABB-E8365364D7D8}"/>
              </a:ext>
            </a:extLst>
          </p:cNvPr>
          <p:cNvSpPr txBox="1"/>
          <p:nvPr/>
        </p:nvSpPr>
        <p:spPr>
          <a:xfrm>
            <a:off x="802640" y="1866900"/>
            <a:ext cx="4937760" cy="292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 b="1">
                <a:solidFill>
                  <a:srgbClr val="FAFAFA"/>
                </a:solidFill>
                <a:latin typeface="Geist" panose="02110004020202020204"/>
              </a:rPr>
              <a:t>Scrum funciona bem quando</a:t>
            </a:r>
          </a:p>
        </p:txBody>
      </p:sp>
      <p:sp>
        <p:nvSpPr>
          <p:cNvPr id="98" name="Marcador">
            <a:extLst>
              <a:ext uri="{FF2B5EF4-FFF2-40B4-BE49-F238E27FC236}">
                <a16:creationId xmlns:a16="http://schemas.microsoft.com/office/drawing/2014/main" id="{060A5260-D1A9-1615-5832-F28C416FE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2393950"/>
            <a:ext cx="76200" cy="76200"/>
          </a:xfrm>
          <a:prstGeom prst="ellipse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9" name="Item 1">
            <a:extLst>
              <a:ext uri="{FF2B5EF4-FFF2-40B4-BE49-F238E27FC236}">
                <a16:creationId xmlns:a16="http://schemas.microsoft.com/office/drawing/2014/main" id="{257A45B5-756E-9E5A-6EFC-631FE329E00F}"/>
              </a:ext>
            </a:extLst>
          </p:cNvPr>
          <p:cNvSpPr txBox="1"/>
          <p:nvPr/>
        </p:nvSpPr>
        <p:spPr>
          <a:xfrm>
            <a:off x="1056640" y="2298700"/>
            <a:ext cx="4683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O trabalho cabe em ciclos curtos, com um objetivo claro</a:t>
            </a:r>
          </a:p>
        </p:txBody>
      </p:sp>
      <p:sp>
        <p:nvSpPr>
          <p:cNvPr id="100" name="Marcador">
            <a:extLst>
              <a:ext uri="{FF2B5EF4-FFF2-40B4-BE49-F238E27FC236}">
                <a16:creationId xmlns:a16="http://schemas.microsoft.com/office/drawing/2014/main" id="{3E444937-670B-8902-829A-803103CD4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3054350"/>
            <a:ext cx="76200" cy="76200"/>
          </a:xfrm>
          <a:prstGeom prst="ellipse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1" name="Item 2">
            <a:extLst>
              <a:ext uri="{FF2B5EF4-FFF2-40B4-BE49-F238E27FC236}">
                <a16:creationId xmlns:a16="http://schemas.microsoft.com/office/drawing/2014/main" id="{13AA1A11-82A1-E638-1971-7534A3946789}"/>
              </a:ext>
            </a:extLst>
          </p:cNvPr>
          <p:cNvSpPr txBox="1"/>
          <p:nvPr/>
        </p:nvSpPr>
        <p:spPr>
          <a:xfrm>
            <a:off x="1056640" y="2959100"/>
            <a:ext cx="4683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O time precisa de ritmo e momentos fixos para inspecionar</a:t>
            </a:r>
          </a:p>
        </p:txBody>
      </p:sp>
      <p:sp>
        <p:nvSpPr>
          <p:cNvPr id="102" name="Marcador">
            <a:extLst>
              <a:ext uri="{FF2B5EF4-FFF2-40B4-BE49-F238E27FC236}">
                <a16:creationId xmlns:a16="http://schemas.microsoft.com/office/drawing/2014/main" id="{2B73825E-5A42-1681-6477-8F927D70D5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3714750"/>
            <a:ext cx="76200" cy="76200"/>
          </a:xfrm>
          <a:prstGeom prst="ellipse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3" name="Item 3">
            <a:extLst>
              <a:ext uri="{FF2B5EF4-FFF2-40B4-BE49-F238E27FC236}">
                <a16:creationId xmlns:a16="http://schemas.microsoft.com/office/drawing/2014/main" id="{39C31328-E8DA-A5FF-E6DC-CB0D8008E368}"/>
              </a:ext>
            </a:extLst>
          </p:cNvPr>
          <p:cNvSpPr txBox="1"/>
          <p:nvPr/>
        </p:nvSpPr>
        <p:spPr>
          <a:xfrm>
            <a:off x="1056640" y="3619500"/>
            <a:ext cx="4683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O Product Owner reordena o backlog por valor a cada ciclo</a:t>
            </a:r>
          </a:p>
        </p:txBody>
      </p:sp>
      <p:sp>
        <p:nvSpPr>
          <p:cNvPr id="104" name="Marcador">
            <a:extLst>
              <a:ext uri="{FF2B5EF4-FFF2-40B4-BE49-F238E27FC236}">
                <a16:creationId xmlns:a16="http://schemas.microsoft.com/office/drawing/2014/main" id="{7B866E1A-8B40-12DE-623C-53F4E65548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4375150"/>
            <a:ext cx="76200" cy="76200"/>
          </a:xfrm>
          <a:prstGeom prst="ellipse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5" name="Item 4">
            <a:extLst>
              <a:ext uri="{FF2B5EF4-FFF2-40B4-BE49-F238E27FC236}">
                <a16:creationId xmlns:a16="http://schemas.microsoft.com/office/drawing/2014/main" id="{5FE2253B-4C2D-8D3B-122B-5C85F0C43FD3}"/>
              </a:ext>
            </a:extLst>
          </p:cNvPr>
          <p:cNvSpPr txBox="1"/>
          <p:nvPr/>
        </p:nvSpPr>
        <p:spPr>
          <a:xfrm>
            <a:off x="1056640" y="4279900"/>
            <a:ext cx="4683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Mudanças de escopo dentro do ciclo precisam ser negociadas</a:t>
            </a:r>
          </a:p>
        </p:txBody>
      </p:sp>
      <p:sp>
        <p:nvSpPr>
          <p:cNvPr id="106" name="Cartao 2">
            <a:extLst>
              <a:ext uri="{FF2B5EF4-FFF2-40B4-BE49-F238E27FC236}">
                <a16:creationId xmlns:a16="http://schemas.microsoft.com/office/drawing/2014/main" id="{011062B0-8030-264D-F643-AA121CE96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7600" y="1485900"/>
            <a:ext cx="5445760" cy="3556000"/>
          </a:xfrm>
          <a:prstGeom prst="roundRect">
            <a:avLst>
              <a:gd name="adj" fmla="val 2143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7" name="Marca do cartao">
            <a:extLst>
              <a:ext uri="{FF2B5EF4-FFF2-40B4-BE49-F238E27FC236}">
                <a16:creationId xmlns:a16="http://schemas.microsoft.com/office/drawing/2014/main" id="{28E70243-378C-00D9-B324-A14DD50E5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1714500"/>
            <a:ext cx="355600" cy="381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8" name="Cabecalho 2">
            <a:extLst>
              <a:ext uri="{FF2B5EF4-FFF2-40B4-BE49-F238E27FC236}">
                <a16:creationId xmlns:a16="http://schemas.microsoft.com/office/drawing/2014/main" id="{2D5CCFF3-D9AB-F89F-2F32-6F1DA2D1762A}"/>
              </a:ext>
            </a:extLst>
          </p:cNvPr>
          <p:cNvSpPr txBox="1"/>
          <p:nvPr/>
        </p:nvSpPr>
        <p:spPr>
          <a:xfrm>
            <a:off x="6451600" y="1866900"/>
            <a:ext cx="4937760" cy="292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 b="1">
                <a:solidFill>
                  <a:srgbClr val="FAFAFA"/>
                </a:solidFill>
                <a:latin typeface="Geist" panose="02110004020202020204"/>
              </a:rPr>
              <a:t>Kanban funciona bem quando</a:t>
            </a:r>
          </a:p>
        </p:txBody>
      </p:sp>
      <p:sp>
        <p:nvSpPr>
          <p:cNvPr id="109" name="Marcador">
            <a:extLst>
              <a:ext uri="{FF2B5EF4-FFF2-40B4-BE49-F238E27FC236}">
                <a16:creationId xmlns:a16="http://schemas.microsoft.com/office/drawing/2014/main" id="{72C99B8C-3C0E-C040-8CF7-1A63A88BA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2393950"/>
            <a:ext cx="76200" cy="76200"/>
          </a:xfrm>
          <a:prstGeom prst="ellipse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0" name="Item 1">
            <a:extLst>
              <a:ext uri="{FF2B5EF4-FFF2-40B4-BE49-F238E27FC236}">
                <a16:creationId xmlns:a16="http://schemas.microsoft.com/office/drawing/2014/main" id="{A48C4ADD-B7EB-1114-D790-29B7AA059B56}"/>
              </a:ext>
            </a:extLst>
          </p:cNvPr>
          <p:cNvSpPr txBox="1"/>
          <p:nvPr/>
        </p:nvSpPr>
        <p:spPr>
          <a:xfrm>
            <a:off x="6705600" y="2298700"/>
            <a:ext cx="4683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As demandas chegam de forma contínua e imprevisível, como em suporte</a:t>
            </a:r>
          </a:p>
        </p:txBody>
      </p:sp>
      <p:sp>
        <p:nvSpPr>
          <p:cNvPr id="111" name="Marcador">
            <a:extLst>
              <a:ext uri="{FF2B5EF4-FFF2-40B4-BE49-F238E27FC236}">
                <a16:creationId xmlns:a16="http://schemas.microsoft.com/office/drawing/2014/main" id="{BA36E5EC-B7E0-76F5-B605-9F0F489306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3054350"/>
            <a:ext cx="76200" cy="76200"/>
          </a:xfrm>
          <a:prstGeom prst="ellipse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2" name="Item 2">
            <a:extLst>
              <a:ext uri="{FF2B5EF4-FFF2-40B4-BE49-F238E27FC236}">
                <a16:creationId xmlns:a16="http://schemas.microsoft.com/office/drawing/2014/main" id="{B6868E82-E8FE-262E-E12F-8F8E2211BC28}"/>
              </a:ext>
            </a:extLst>
          </p:cNvPr>
          <p:cNvSpPr txBox="1"/>
          <p:nvPr/>
        </p:nvSpPr>
        <p:spPr>
          <a:xfrm>
            <a:off x="6705600" y="2959100"/>
            <a:ext cx="4683760" cy="266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A prioridade muda várias vezes por semana</a:t>
            </a:r>
          </a:p>
        </p:txBody>
      </p:sp>
      <p:sp>
        <p:nvSpPr>
          <p:cNvPr id="113" name="Marcador">
            <a:extLst>
              <a:ext uri="{FF2B5EF4-FFF2-40B4-BE49-F238E27FC236}">
                <a16:creationId xmlns:a16="http://schemas.microsoft.com/office/drawing/2014/main" id="{8C52817A-ACD3-872D-6FB7-AE5E13D13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3448050"/>
            <a:ext cx="76200" cy="76200"/>
          </a:xfrm>
          <a:prstGeom prst="ellipse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4" name="Item 3">
            <a:extLst>
              <a:ext uri="{FF2B5EF4-FFF2-40B4-BE49-F238E27FC236}">
                <a16:creationId xmlns:a16="http://schemas.microsoft.com/office/drawing/2014/main" id="{50481872-B5A3-F31F-E877-3446DBC199EF}"/>
              </a:ext>
            </a:extLst>
          </p:cNvPr>
          <p:cNvSpPr txBox="1"/>
          <p:nvPr/>
        </p:nvSpPr>
        <p:spPr>
          <a:xfrm>
            <a:off x="6705600" y="3352800"/>
            <a:ext cx="4683760" cy="266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O foco é reduzir espera e destravar gargalos</a:t>
            </a:r>
          </a:p>
        </p:txBody>
      </p:sp>
      <p:sp>
        <p:nvSpPr>
          <p:cNvPr id="115" name="Marcador">
            <a:extLst>
              <a:ext uri="{FF2B5EF4-FFF2-40B4-BE49-F238E27FC236}">
                <a16:creationId xmlns:a16="http://schemas.microsoft.com/office/drawing/2014/main" id="{AAAC6790-8FDF-E7E3-8833-7FACE677C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3841750"/>
            <a:ext cx="76200" cy="76200"/>
          </a:xfrm>
          <a:prstGeom prst="ellipse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6" name="Item 4">
            <a:extLst>
              <a:ext uri="{FF2B5EF4-FFF2-40B4-BE49-F238E27FC236}">
                <a16:creationId xmlns:a16="http://schemas.microsoft.com/office/drawing/2014/main" id="{5D7B2357-3D2B-BFFA-7C17-66C1D0951807}"/>
              </a:ext>
            </a:extLst>
          </p:cNvPr>
          <p:cNvSpPr txBox="1"/>
          <p:nvPr/>
        </p:nvSpPr>
        <p:spPr>
          <a:xfrm>
            <a:off x="6705600" y="3746500"/>
            <a:ext cx="4683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O time quer começar visualizando o fluxo atual, sem mudar papéis</a:t>
            </a:r>
          </a:p>
        </p:txBody>
      </p:sp>
      <p:sp>
        <p:nvSpPr>
          <p:cNvPr id="117" name="Divisor do rodape">
            <a:extLst>
              <a:ext uri="{FF2B5EF4-FFF2-40B4-BE49-F238E27FC236}">
                <a16:creationId xmlns:a16="http://schemas.microsoft.com/office/drawing/2014/main" id="{D9BD0D67-0A56-0B6C-9B34-540E5A7FE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9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1F44612C-7E87-B8E7-8F92-0DA6F67E7E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120" name="Rodape titulo">
            <a:extLst>
              <a:ext uri="{FF2B5EF4-FFF2-40B4-BE49-F238E27FC236}">
                <a16:creationId xmlns:a16="http://schemas.microsoft.com/office/drawing/2014/main" id="{B132E721-7658-B2F5-2B75-8779D24FD263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121" name="Rodape site">
            <a:extLst>
              <a:ext uri="{FF2B5EF4-FFF2-40B4-BE49-F238E27FC236}">
                <a16:creationId xmlns:a16="http://schemas.microsoft.com/office/drawing/2014/main" id="{6FE22266-82DE-235B-9C40-4A93419D9A5B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122" name="Numero do slide">
            <a:extLst>
              <a:ext uri="{FF2B5EF4-FFF2-40B4-BE49-F238E27FC236}">
                <a16:creationId xmlns:a16="http://schemas.microsoft.com/office/drawing/2014/main" id="{0C4C3353-D937-5C19-E67A-4448D72C2D2B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3D588FB8-1123-4071-AF34-F178DECBBB30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12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6799993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9D48B42B-C510-9538-5610-5E5591A8D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Discovery: cinco etapas até o MVP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626B044D-7FA8-8D12-A27A-1269E18DC0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216523A8-FF6B-B09C-5287-90B5775D2350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01 · DISCOVERY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AD89A099-9F5A-0EC6-916E-F5481D9D944A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Reduz o risco de construir algo que ninguém precisa.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96234E58-254B-B31F-53EC-A4C867F72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245100"/>
            <a:ext cx="11094720" cy="850900"/>
          </a:xfrm>
          <a:prstGeom prst="roundRect">
            <a:avLst>
              <a:gd name="adj" fmla="val 8955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51077B11-B279-66AA-D76E-FE0105DC7B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397500"/>
            <a:ext cx="50800" cy="5461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6DEF47A8-2730-B670-65B8-C21006C9B109}"/>
              </a:ext>
            </a:extLst>
          </p:cNvPr>
          <p:cNvSpPr txBox="1"/>
          <p:nvPr/>
        </p:nvSpPr>
        <p:spPr>
          <a:xfrm>
            <a:off x="955040" y="54356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INSIGHT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0C14E487-3E69-5167-A145-9D828EF8E037}"/>
              </a:ext>
            </a:extLst>
          </p:cNvPr>
          <p:cNvSpPr txBox="1"/>
          <p:nvPr/>
        </p:nvSpPr>
        <p:spPr>
          <a:xfrm>
            <a:off x="2072640" y="5397500"/>
            <a:ext cx="926592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Discovery não precisa ser fase única antes do projeto: times maduros descobrem em paralelo à entrega.</a:t>
            </a:r>
          </a:p>
        </p:txBody>
      </p:sp>
      <p:sp>
        <p:nvSpPr>
          <p:cNvPr id="35" name="Trilha 1">
            <a:extLst>
              <a:ext uri="{FF2B5EF4-FFF2-40B4-BE49-F238E27FC236}">
                <a16:creationId xmlns:a16="http://schemas.microsoft.com/office/drawing/2014/main" id="{3A9DA56F-EAF4-4C64-2934-706CC8FD5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98600"/>
            <a:ext cx="2056384" cy="254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Numero 1">
            <a:extLst>
              <a:ext uri="{FF2B5EF4-FFF2-40B4-BE49-F238E27FC236}">
                <a16:creationId xmlns:a16="http://schemas.microsoft.com/office/drawing/2014/main" id="{544DAC05-81B6-3898-EAF5-973F99FBCC18}"/>
              </a:ext>
            </a:extLst>
          </p:cNvPr>
          <p:cNvSpPr txBox="1"/>
          <p:nvPr/>
        </p:nvSpPr>
        <p:spPr>
          <a:xfrm>
            <a:off x="548640" y="17272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0ACDAD"/>
                </a:solidFill>
                <a:latin typeface="Geist Mono"/>
              </a:rPr>
              <a:t>01</a:t>
            </a:r>
          </a:p>
        </p:txBody>
      </p:sp>
      <p:sp>
        <p:nvSpPr>
          <p:cNvPr id="37" name="Etapa 1">
            <a:extLst>
              <a:ext uri="{FF2B5EF4-FFF2-40B4-BE49-F238E27FC236}">
                <a16:creationId xmlns:a16="http://schemas.microsoft.com/office/drawing/2014/main" id="{8109EAEE-002A-DF93-E94A-FFE8EBA73210}"/>
              </a:ext>
            </a:extLst>
          </p:cNvPr>
          <p:cNvSpPr txBox="1"/>
          <p:nvPr/>
        </p:nvSpPr>
        <p:spPr>
          <a:xfrm>
            <a:off x="548640" y="2514600"/>
            <a:ext cx="2056384" cy="723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900"/>
              </a:lnSpc>
            </a:pPr>
            <a:r>
              <a:rPr lang="pt-BR" sz="2100" b="1">
                <a:solidFill>
                  <a:srgbClr val="FAFAFA"/>
                </a:solidFill>
                <a:latin typeface="Geist" panose="02110004020202020204"/>
              </a:rPr>
              <a:t>Alinhar objetivos</a:t>
            </a:r>
          </a:p>
        </p:txBody>
      </p:sp>
      <p:sp>
        <p:nvSpPr>
          <p:cNvPr id="38" name="Etapa texto 1">
            <a:extLst>
              <a:ext uri="{FF2B5EF4-FFF2-40B4-BE49-F238E27FC236}">
                <a16:creationId xmlns:a16="http://schemas.microsoft.com/office/drawing/2014/main" id="{9F274254-6DE4-3AD8-2DED-0B217DD21422}"/>
              </a:ext>
            </a:extLst>
          </p:cNvPr>
          <p:cNvSpPr txBox="1"/>
          <p:nvPr/>
        </p:nvSpPr>
        <p:spPr>
          <a:xfrm>
            <a:off x="548640" y="3403600"/>
            <a:ext cx="2056384" cy="163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A3A3A3"/>
                </a:solidFill>
                <a:latin typeface="Geist" panose="02110004020202020204"/>
              </a:rPr>
              <a:t>Defina para que o discovery existe e que resultado se espera, com OKR.</a:t>
            </a:r>
          </a:p>
        </p:txBody>
      </p:sp>
      <p:sp>
        <p:nvSpPr>
          <p:cNvPr id="39" name="Trilha 2">
            <a:extLst>
              <a:ext uri="{FF2B5EF4-FFF2-40B4-BE49-F238E27FC236}">
                <a16:creationId xmlns:a16="http://schemas.microsoft.com/office/drawing/2014/main" id="{C535A96B-46F7-20C9-E856-B4029FC9D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08224" y="1498600"/>
            <a:ext cx="2056384" cy="254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Numero 2">
            <a:extLst>
              <a:ext uri="{FF2B5EF4-FFF2-40B4-BE49-F238E27FC236}">
                <a16:creationId xmlns:a16="http://schemas.microsoft.com/office/drawing/2014/main" id="{FA6BD730-5707-0DB0-6984-98122490B4B4}"/>
              </a:ext>
            </a:extLst>
          </p:cNvPr>
          <p:cNvSpPr txBox="1"/>
          <p:nvPr/>
        </p:nvSpPr>
        <p:spPr>
          <a:xfrm>
            <a:off x="2808224" y="17272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0ACDAD"/>
                </a:solidFill>
                <a:latin typeface="Geist Mono"/>
              </a:rPr>
              <a:t>02</a:t>
            </a:r>
          </a:p>
        </p:txBody>
      </p:sp>
      <p:sp>
        <p:nvSpPr>
          <p:cNvPr id="41" name="Etapa 2">
            <a:extLst>
              <a:ext uri="{FF2B5EF4-FFF2-40B4-BE49-F238E27FC236}">
                <a16:creationId xmlns:a16="http://schemas.microsoft.com/office/drawing/2014/main" id="{B0FA8119-B15B-AC6C-5893-A4AAC7B80131}"/>
              </a:ext>
            </a:extLst>
          </p:cNvPr>
          <p:cNvSpPr txBox="1"/>
          <p:nvPr/>
        </p:nvSpPr>
        <p:spPr>
          <a:xfrm>
            <a:off x="2808224" y="2514600"/>
            <a:ext cx="2056384" cy="355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900"/>
              </a:lnSpc>
            </a:pPr>
            <a:r>
              <a:rPr lang="pt-BR" sz="2100" b="1">
                <a:solidFill>
                  <a:srgbClr val="FAFAFA"/>
                </a:solidFill>
                <a:latin typeface="Geist" panose="02110004020202020204"/>
              </a:rPr>
              <a:t>Pesquisar</a:t>
            </a:r>
          </a:p>
        </p:txBody>
      </p:sp>
      <p:sp>
        <p:nvSpPr>
          <p:cNvPr id="42" name="Etapa texto 2">
            <a:extLst>
              <a:ext uri="{FF2B5EF4-FFF2-40B4-BE49-F238E27FC236}">
                <a16:creationId xmlns:a16="http://schemas.microsoft.com/office/drawing/2014/main" id="{57860F8B-DF6C-F0D0-3231-4A72117FA94E}"/>
              </a:ext>
            </a:extLst>
          </p:cNvPr>
          <p:cNvSpPr txBox="1"/>
          <p:nvPr/>
        </p:nvSpPr>
        <p:spPr>
          <a:xfrm>
            <a:off x="2808224" y="3403600"/>
            <a:ext cx="2056384" cy="163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A3A3A3"/>
                </a:solidFill>
                <a:latin typeface="Geist" panose="02110004020202020204"/>
              </a:rPr>
              <a:t>Colete dados e ouça usuários para entender problemas e oportunidades.</a:t>
            </a:r>
          </a:p>
        </p:txBody>
      </p:sp>
      <p:sp>
        <p:nvSpPr>
          <p:cNvPr id="43" name="Trilha 3">
            <a:extLst>
              <a:ext uri="{FF2B5EF4-FFF2-40B4-BE49-F238E27FC236}">
                <a16:creationId xmlns:a16="http://schemas.microsoft.com/office/drawing/2014/main" id="{10D13C8B-8C90-512C-5B6D-3EBE893C43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67808" y="1498600"/>
            <a:ext cx="2056384" cy="254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4" name="Numero 3">
            <a:extLst>
              <a:ext uri="{FF2B5EF4-FFF2-40B4-BE49-F238E27FC236}">
                <a16:creationId xmlns:a16="http://schemas.microsoft.com/office/drawing/2014/main" id="{C8E5C415-9BE2-B9BB-5EDA-B5320D2A6AAE}"/>
              </a:ext>
            </a:extLst>
          </p:cNvPr>
          <p:cNvSpPr txBox="1"/>
          <p:nvPr/>
        </p:nvSpPr>
        <p:spPr>
          <a:xfrm>
            <a:off x="5067808" y="17272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0ACDAD"/>
                </a:solidFill>
                <a:latin typeface="Geist Mono"/>
              </a:rPr>
              <a:t>03</a:t>
            </a:r>
          </a:p>
        </p:txBody>
      </p:sp>
      <p:sp>
        <p:nvSpPr>
          <p:cNvPr id="45" name="Etapa 3">
            <a:extLst>
              <a:ext uri="{FF2B5EF4-FFF2-40B4-BE49-F238E27FC236}">
                <a16:creationId xmlns:a16="http://schemas.microsoft.com/office/drawing/2014/main" id="{B2AABF9C-9C4E-D8AE-A132-9764CDB7EB92}"/>
              </a:ext>
            </a:extLst>
          </p:cNvPr>
          <p:cNvSpPr txBox="1"/>
          <p:nvPr/>
        </p:nvSpPr>
        <p:spPr>
          <a:xfrm>
            <a:off x="5067808" y="2514600"/>
            <a:ext cx="2056384" cy="355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900"/>
              </a:lnSpc>
            </a:pPr>
            <a:r>
              <a:rPr lang="pt-BR" sz="2100" b="1">
                <a:solidFill>
                  <a:srgbClr val="FAFAFA"/>
                </a:solidFill>
                <a:latin typeface="Geist" panose="02110004020202020204"/>
              </a:rPr>
              <a:t>Idear</a:t>
            </a:r>
          </a:p>
        </p:txBody>
      </p:sp>
      <p:sp>
        <p:nvSpPr>
          <p:cNvPr id="46" name="Etapa texto 3">
            <a:extLst>
              <a:ext uri="{FF2B5EF4-FFF2-40B4-BE49-F238E27FC236}">
                <a16:creationId xmlns:a16="http://schemas.microsoft.com/office/drawing/2014/main" id="{83195459-06D1-6AD6-EB8F-77D29685AAF2}"/>
              </a:ext>
            </a:extLst>
          </p:cNvPr>
          <p:cNvSpPr txBox="1"/>
          <p:nvPr/>
        </p:nvSpPr>
        <p:spPr>
          <a:xfrm>
            <a:off x="5067808" y="3403600"/>
            <a:ext cx="2056384" cy="163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A3A3A3"/>
                </a:solidFill>
                <a:latin typeface="Geist" panose="02110004020202020204"/>
              </a:rPr>
              <a:t>Gere ideias sem julgar e transforme as melhores em hipóteses.</a:t>
            </a:r>
          </a:p>
        </p:txBody>
      </p:sp>
      <p:sp>
        <p:nvSpPr>
          <p:cNvPr id="47" name="Trilha 4">
            <a:extLst>
              <a:ext uri="{FF2B5EF4-FFF2-40B4-BE49-F238E27FC236}">
                <a16:creationId xmlns:a16="http://schemas.microsoft.com/office/drawing/2014/main" id="{74A8D2E9-CAE2-F7C6-FEC8-948F1B075D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27392" y="1498600"/>
            <a:ext cx="2056384" cy="254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8" name="Numero 4">
            <a:extLst>
              <a:ext uri="{FF2B5EF4-FFF2-40B4-BE49-F238E27FC236}">
                <a16:creationId xmlns:a16="http://schemas.microsoft.com/office/drawing/2014/main" id="{119C1341-AE75-B2DA-E0F7-78CE1D7EE6CC}"/>
              </a:ext>
            </a:extLst>
          </p:cNvPr>
          <p:cNvSpPr txBox="1"/>
          <p:nvPr/>
        </p:nvSpPr>
        <p:spPr>
          <a:xfrm>
            <a:off x="7327392" y="17272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0ACDAD"/>
                </a:solidFill>
                <a:latin typeface="Geist Mono"/>
              </a:rPr>
              <a:t>04</a:t>
            </a:r>
          </a:p>
        </p:txBody>
      </p:sp>
      <p:sp>
        <p:nvSpPr>
          <p:cNvPr id="49" name="Etapa 4">
            <a:extLst>
              <a:ext uri="{FF2B5EF4-FFF2-40B4-BE49-F238E27FC236}">
                <a16:creationId xmlns:a16="http://schemas.microsoft.com/office/drawing/2014/main" id="{79B19C56-036C-DE62-8155-F8C234CE3286}"/>
              </a:ext>
            </a:extLst>
          </p:cNvPr>
          <p:cNvSpPr txBox="1"/>
          <p:nvPr/>
        </p:nvSpPr>
        <p:spPr>
          <a:xfrm>
            <a:off x="7327392" y="2514600"/>
            <a:ext cx="2056384" cy="355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900"/>
              </a:lnSpc>
            </a:pPr>
            <a:r>
              <a:rPr lang="pt-BR" sz="2100" b="1">
                <a:solidFill>
                  <a:srgbClr val="FAFAFA"/>
                </a:solidFill>
                <a:latin typeface="Geist" panose="02110004020202020204"/>
              </a:rPr>
              <a:t>Prototipar</a:t>
            </a:r>
          </a:p>
        </p:txBody>
      </p:sp>
      <p:sp>
        <p:nvSpPr>
          <p:cNvPr id="50" name="Etapa texto 4">
            <a:extLst>
              <a:ext uri="{FF2B5EF4-FFF2-40B4-BE49-F238E27FC236}">
                <a16:creationId xmlns:a16="http://schemas.microsoft.com/office/drawing/2014/main" id="{037CBDF3-F264-5514-4C41-FEE02C35D9B0}"/>
              </a:ext>
            </a:extLst>
          </p:cNvPr>
          <p:cNvSpPr txBox="1"/>
          <p:nvPr/>
        </p:nvSpPr>
        <p:spPr>
          <a:xfrm>
            <a:off x="7327392" y="3403600"/>
            <a:ext cx="2056384" cy="163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A3A3A3"/>
                </a:solidFill>
                <a:latin typeface="Geist" panose="02110004020202020204"/>
              </a:rPr>
              <a:t>Crie versões baratas para testar hipóteses com usuários reais.</a:t>
            </a:r>
          </a:p>
        </p:txBody>
      </p:sp>
      <p:sp>
        <p:nvSpPr>
          <p:cNvPr id="51" name="Trilha 5">
            <a:extLst>
              <a:ext uri="{FF2B5EF4-FFF2-40B4-BE49-F238E27FC236}">
                <a16:creationId xmlns:a16="http://schemas.microsoft.com/office/drawing/2014/main" id="{86DC44C5-00BA-13CB-A423-B903DCC1A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586976" y="1498600"/>
            <a:ext cx="2056384" cy="254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2" name="Numero 5">
            <a:extLst>
              <a:ext uri="{FF2B5EF4-FFF2-40B4-BE49-F238E27FC236}">
                <a16:creationId xmlns:a16="http://schemas.microsoft.com/office/drawing/2014/main" id="{3930508E-5F38-62F7-347F-C274C000B174}"/>
              </a:ext>
            </a:extLst>
          </p:cNvPr>
          <p:cNvSpPr txBox="1"/>
          <p:nvPr/>
        </p:nvSpPr>
        <p:spPr>
          <a:xfrm>
            <a:off x="9586976" y="17272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0ACDAD"/>
                </a:solidFill>
                <a:latin typeface="Geist Mono"/>
              </a:rPr>
              <a:t>05</a:t>
            </a:r>
          </a:p>
        </p:txBody>
      </p:sp>
      <p:sp>
        <p:nvSpPr>
          <p:cNvPr id="53" name="Etapa 5">
            <a:extLst>
              <a:ext uri="{FF2B5EF4-FFF2-40B4-BE49-F238E27FC236}">
                <a16:creationId xmlns:a16="http://schemas.microsoft.com/office/drawing/2014/main" id="{E448C407-4E37-C467-5AF6-E2310801ECD9}"/>
              </a:ext>
            </a:extLst>
          </p:cNvPr>
          <p:cNvSpPr txBox="1"/>
          <p:nvPr/>
        </p:nvSpPr>
        <p:spPr>
          <a:xfrm>
            <a:off x="9586976" y="2514600"/>
            <a:ext cx="2056384" cy="723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900"/>
              </a:lnSpc>
            </a:pPr>
            <a:r>
              <a:rPr lang="pt-BR" sz="2100" b="1">
                <a:solidFill>
                  <a:srgbClr val="FAFAFA"/>
                </a:solidFill>
                <a:latin typeface="Geist" panose="02110004020202020204"/>
              </a:rPr>
              <a:t>Refinar até o MVP</a:t>
            </a:r>
          </a:p>
        </p:txBody>
      </p:sp>
      <p:sp>
        <p:nvSpPr>
          <p:cNvPr id="54" name="Etapa texto 5">
            <a:extLst>
              <a:ext uri="{FF2B5EF4-FFF2-40B4-BE49-F238E27FC236}">
                <a16:creationId xmlns:a16="http://schemas.microsoft.com/office/drawing/2014/main" id="{E8A11843-B8B5-795B-5644-AB2EC6B7DADB}"/>
              </a:ext>
            </a:extLst>
          </p:cNvPr>
          <p:cNvSpPr txBox="1"/>
          <p:nvPr/>
        </p:nvSpPr>
        <p:spPr>
          <a:xfrm>
            <a:off x="9586976" y="3403600"/>
            <a:ext cx="2056384" cy="1308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A3A3A3"/>
                </a:solidFill>
                <a:latin typeface="Geist" panose="02110004020202020204"/>
              </a:rPr>
              <a:t>Defina a menor versão que valida a solução e leve ao backlog.</a:t>
            </a:r>
          </a:p>
        </p:txBody>
      </p:sp>
      <p:sp>
        <p:nvSpPr>
          <p:cNvPr id="55" name="Divisor do rodape">
            <a:extLst>
              <a:ext uri="{FF2B5EF4-FFF2-40B4-BE49-F238E27FC236}">
                <a16:creationId xmlns:a16="http://schemas.microsoft.com/office/drawing/2014/main" id="{B51B4C47-2A3C-794D-605D-97CB2ADB5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7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0D1B5402-29C4-24CC-F787-BADB2D03AF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58" name="Rodape titulo">
            <a:extLst>
              <a:ext uri="{FF2B5EF4-FFF2-40B4-BE49-F238E27FC236}">
                <a16:creationId xmlns:a16="http://schemas.microsoft.com/office/drawing/2014/main" id="{E97792ED-07BE-72EE-C5F4-E3EAD57853E9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59" name="Rodape site">
            <a:extLst>
              <a:ext uri="{FF2B5EF4-FFF2-40B4-BE49-F238E27FC236}">
                <a16:creationId xmlns:a16="http://schemas.microsoft.com/office/drawing/2014/main" id="{E8650DB2-D09A-6D41-33DC-B032F27A6A83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60" name="Numero do slide">
            <a:extLst>
              <a:ext uri="{FF2B5EF4-FFF2-40B4-BE49-F238E27FC236}">
                <a16:creationId xmlns:a16="http://schemas.microsoft.com/office/drawing/2014/main" id="{61262162-1764-236D-9F6A-3B160A192C73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1D672A36-9A6D-42DB-B07A-D1DCCC9DF0A9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13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16190414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D05D7C71-FE96-92DC-B3A3-9E35B4980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História de usuário com critérios BDD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901C2FF5-F782-6B83-8752-E34A4850D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A6B06F5B-EBF6-D74A-9914-B71D5BF37061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01 · REQUISITOS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AE7D304F-AA0B-BB12-750A-AE2DFAE0D5FF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Exemplo curto, em um serviço de agendamento.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B878A13C-1FB9-8589-9051-A84D228162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245100"/>
            <a:ext cx="11094720" cy="850900"/>
          </a:xfrm>
          <a:prstGeom prst="roundRect">
            <a:avLst>
              <a:gd name="adj" fmla="val 8955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85E24D73-F0BD-E292-CFE2-C72D62FB39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397500"/>
            <a:ext cx="50800" cy="5461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DE1437C4-7E8D-9C45-59A5-CD20AB58C202}"/>
              </a:ext>
            </a:extLst>
          </p:cNvPr>
          <p:cNvSpPr txBox="1"/>
          <p:nvPr/>
        </p:nvSpPr>
        <p:spPr>
          <a:xfrm>
            <a:off x="955040" y="54356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ALERTA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45FCC485-B939-C2EB-7AA8-D345D986AD05}"/>
              </a:ext>
            </a:extLst>
          </p:cNvPr>
          <p:cNvSpPr txBox="1"/>
          <p:nvPr/>
        </p:nvSpPr>
        <p:spPr>
          <a:xfrm>
            <a:off x="2072640" y="5397500"/>
            <a:ext cx="926592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Escopo escondido: reserve tempo para documentação, pacote de deploy, deploy, ambientes, correções após a entrega e suporte.</a:t>
            </a:r>
          </a:p>
        </p:txBody>
      </p:sp>
      <p:sp>
        <p:nvSpPr>
          <p:cNvPr id="23" name="Bloco de codigo fundo">
            <a:extLst>
              <a:ext uri="{FF2B5EF4-FFF2-40B4-BE49-F238E27FC236}">
                <a16:creationId xmlns:a16="http://schemas.microsoft.com/office/drawing/2014/main" id="{6E97D562-2F68-7F90-1947-3D9A956DD3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11094720" cy="3556000"/>
          </a:xfrm>
          <a:prstGeom prst="roundRect">
            <a:avLst>
              <a:gd name="adj" fmla="val 2143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Marca do bloco">
            <a:extLst>
              <a:ext uri="{FF2B5EF4-FFF2-40B4-BE49-F238E27FC236}">
                <a16:creationId xmlns:a16="http://schemas.microsoft.com/office/drawing/2014/main" id="{0072766F-54C0-E9F5-6FF5-2D2F64B519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1498600"/>
            <a:ext cx="355600" cy="38100"/>
          </a:xfrm>
          <a:prstGeom prst="rect">
            <a:avLst/>
          </a:prstGeom>
          <a:solidFill>
            <a:srgbClr val="0ACDAD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Bloco de codigo">
            <a:extLst>
              <a:ext uri="{FF2B5EF4-FFF2-40B4-BE49-F238E27FC236}">
                <a16:creationId xmlns:a16="http://schemas.microsoft.com/office/drawing/2014/main" id="{6FD513A9-10C4-3FAF-BBC9-D5933F385E0B}"/>
              </a:ext>
            </a:extLst>
          </p:cNvPr>
          <p:cNvSpPr txBox="1"/>
          <p:nvPr/>
        </p:nvSpPr>
        <p:spPr>
          <a:xfrm>
            <a:off x="751840" y="1739900"/>
            <a:ext cx="10688320" cy="3048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 Mono"/>
              </a:rPr>
              <a:t>Título: Cancelar agendamento</a:t>
            </a:r>
          </a:p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 Mono"/>
              </a:rPr>
              <a:t>Como cliente,</a:t>
            </a:r>
          </a:p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 Mono"/>
              </a:rPr>
              <a:t>quero cancelar um agendamento marcado,</a:t>
            </a:r>
          </a:p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 Mono"/>
              </a:rPr>
              <a:t>para liberar o horário quando não puder comparecer.</a:t>
            </a:r>
          </a:p>
          <a:p>
            <a:pPr>
              <a:lnSpc>
                <a:spcPts val="2400"/>
              </a:lnSpc>
            </a:pPr>
            <a:endParaRPr lang="pt-BR">
              <a:solidFill>
                <a:srgbClr val="FAFAFA"/>
              </a:solidFill>
              <a:latin typeface="Geist Mono"/>
            </a:endParaRPr>
          </a:p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 Mono"/>
              </a:rPr>
              <a:t>Cenário: cancelamento dentro do prazo</a:t>
            </a:r>
          </a:p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 Mono"/>
              </a:rPr>
              <a:t>  Dado um agendamento confirmado e dentro do prazo de cancelamento</a:t>
            </a:r>
          </a:p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 Mono"/>
              </a:rPr>
              <a:t>  Quando eu escolho cancelar</a:t>
            </a:r>
          </a:p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 Mono"/>
              </a:rPr>
              <a:t>  Então o horário é liberado</a:t>
            </a:r>
          </a:p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 Mono"/>
              </a:rPr>
              <a:t>  E recebo a confirmação do cancelamento</a:t>
            </a:r>
          </a:p>
        </p:txBody>
      </p:sp>
      <p:sp>
        <p:nvSpPr>
          <p:cNvPr id="26" name="Divisor do rodape">
            <a:extLst>
              <a:ext uri="{FF2B5EF4-FFF2-40B4-BE49-F238E27FC236}">
                <a16:creationId xmlns:a16="http://schemas.microsoft.com/office/drawing/2014/main" id="{367978A5-DC46-0D9D-8506-25782F4183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8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67010F21-932A-EBDF-E0A5-81B7C0635A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29" name="Rodape titulo">
            <a:extLst>
              <a:ext uri="{FF2B5EF4-FFF2-40B4-BE49-F238E27FC236}">
                <a16:creationId xmlns:a16="http://schemas.microsoft.com/office/drawing/2014/main" id="{6603D7B4-CFEF-A2AB-1CA6-E1A2979184CD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30" name="Rodape site">
            <a:extLst>
              <a:ext uri="{FF2B5EF4-FFF2-40B4-BE49-F238E27FC236}">
                <a16:creationId xmlns:a16="http://schemas.microsoft.com/office/drawing/2014/main" id="{F8278DC3-4F4D-22E6-E7F3-B5FA772E2A40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31" name="Numero do slide">
            <a:extLst>
              <a:ext uri="{FF2B5EF4-FFF2-40B4-BE49-F238E27FC236}">
                <a16:creationId xmlns:a16="http://schemas.microsoft.com/office/drawing/2014/main" id="{061B2BFC-DB65-06CD-0648-04ECDEB9BCE4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280BF79E-844D-4783-A6FE-F18F81A54F96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14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6816911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088C7620-3E45-FC2F-3B3D-D6ADD3C66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806699"/>
            <a:ext cx="7366000" cy="11811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FAFAFA"/>
                </a:solidFill>
                <a:latin typeface="Geist" panose="02110004020202020204"/>
              </a:rPr>
              <a:t>Atuar como Desenvolvedor: nível Estágio e Júnior</a:t>
            </a:r>
          </a:p>
        </p:txBody>
      </p:sp>
      <p:pic>
        <p:nvPicPr>
          <p:cNvPr id="4" name="Arte CoRe">
            <a:extLst>
              <a:ext uri="{FF2B5EF4-FFF2-40B4-BE49-F238E27FC236}">
                <a16:creationId xmlns:a16="http://schemas.microsoft.com/office/drawing/2014/main" id="{57D52D87-5F67-AAB0-F504-24E819A386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926" y="1445926"/>
            <a:ext cx="3331147" cy="3331147"/>
          </a:xfrm>
          <a:prstGeom prst="rect">
            <a:avLst/>
          </a:prstGeom>
        </p:spPr>
      </p:pic>
      <p:sp>
        <p:nvSpPr>
          <p:cNvPr id="5" name="Barra do eixo">
            <a:extLst>
              <a:ext uri="{FF2B5EF4-FFF2-40B4-BE49-F238E27FC236}">
                <a16:creationId xmlns:a16="http://schemas.microsoft.com/office/drawing/2014/main" id="{9E85FC1E-989E-A5D2-5084-CD9C47BC7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yebrow">
            <a:extLst>
              <a:ext uri="{FF2B5EF4-FFF2-40B4-BE49-F238E27FC236}">
                <a16:creationId xmlns:a16="http://schemas.microsoft.com/office/drawing/2014/main" id="{4AE7B2E8-27F0-ED8B-B1CF-D229CCCA8B38}"/>
              </a:ext>
            </a:extLst>
          </p:cNvPr>
          <p:cNvSpPr txBox="1"/>
          <p:nvPr/>
        </p:nvSpPr>
        <p:spPr>
          <a:xfrm>
            <a:off x="762000" y="1104900"/>
            <a:ext cx="73660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02</a:t>
            </a:r>
          </a:p>
        </p:txBody>
      </p:sp>
      <p:sp>
        <p:nvSpPr>
          <p:cNvPr id="9" name="Numero do eixo">
            <a:extLst>
              <a:ext uri="{FF2B5EF4-FFF2-40B4-BE49-F238E27FC236}">
                <a16:creationId xmlns:a16="http://schemas.microsoft.com/office/drawing/2014/main" id="{B652423F-5D1F-1A44-432E-55EA0FA901B3}"/>
              </a:ext>
            </a:extLst>
          </p:cNvPr>
          <p:cNvSpPr txBox="1"/>
          <p:nvPr/>
        </p:nvSpPr>
        <p:spPr>
          <a:xfrm>
            <a:off x="762000" y="1435100"/>
            <a:ext cx="7366000" cy="1320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0000"/>
              </a:lnSpc>
            </a:pPr>
            <a:r>
              <a:rPr lang="pt-BR" sz="9600" b="1">
                <a:solidFill>
                  <a:srgbClr val="3157FF"/>
                </a:solidFill>
                <a:latin typeface="Geist Mono"/>
              </a:rPr>
              <a:t>02</a:t>
            </a:r>
          </a:p>
        </p:txBody>
      </p:sp>
      <p:sp>
        <p:nvSpPr>
          <p:cNvPr id="11" name="Verbo">
            <a:extLst>
              <a:ext uri="{FF2B5EF4-FFF2-40B4-BE49-F238E27FC236}">
                <a16:creationId xmlns:a16="http://schemas.microsoft.com/office/drawing/2014/main" id="{746FE16B-0C1E-BF07-13BF-3BE6185DEEF0}"/>
              </a:ext>
            </a:extLst>
          </p:cNvPr>
          <p:cNvSpPr txBox="1"/>
          <p:nvPr/>
        </p:nvSpPr>
        <p:spPr>
          <a:xfrm>
            <a:off x="762000" y="4178300"/>
            <a:ext cx="7366000" cy="508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3157FF"/>
                </a:solidFill>
                <a:latin typeface="Geist" panose="02110004020202020204"/>
              </a:rPr>
              <a:t>Construir</a:t>
            </a:r>
          </a:p>
        </p:txBody>
      </p:sp>
      <p:sp>
        <p:nvSpPr>
          <p:cNvPr id="12" name="Tagline">
            <a:extLst>
              <a:ext uri="{FF2B5EF4-FFF2-40B4-BE49-F238E27FC236}">
                <a16:creationId xmlns:a16="http://schemas.microsoft.com/office/drawing/2014/main" id="{75B58A1A-05D9-6E22-F2F8-ACB40B754F91}"/>
              </a:ext>
            </a:extLst>
          </p:cNvPr>
          <p:cNvSpPr txBox="1"/>
          <p:nvPr/>
        </p:nvSpPr>
        <p:spPr>
          <a:xfrm>
            <a:off x="762000" y="4813300"/>
            <a:ext cx="7366000" cy="69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>
                <a:solidFill>
                  <a:srgbClr val="A3A3A3"/>
                </a:solidFill>
                <a:latin typeface="Geist" panose="02110004020202020204"/>
              </a:rPr>
              <a:t>Construir com padrão, evidência e responsabilidade, uma mudança pequena por vez.</a:t>
            </a:r>
          </a:p>
        </p:txBody>
      </p:sp>
      <p:sp>
        <p:nvSpPr>
          <p:cNvPr id="13" name="Divisor do rodape">
            <a:extLst>
              <a:ext uri="{FF2B5EF4-FFF2-40B4-BE49-F238E27FC236}">
                <a16:creationId xmlns:a16="http://schemas.microsoft.com/office/drawing/2014/main" id="{2B14439F-2A7D-5077-70D8-69FE1A3D8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5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E2978165-AF90-74D7-3000-C1AB3F6E93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16" name="Rodape titulo">
            <a:extLst>
              <a:ext uri="{FF2B5EF4-FFF2-40B4-BE49-F238E27FC236}">
                <a16:creationId xmlns:a16="http://schemas.microsoft.com/office/drawing/2014/main" id="{2A073580-5CEC-640F-FB76-065A6ED1E6F0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17" name="Rodape site">
            <a:extLst>
              <a:ext uri="{FF2B5EF4-FFF2-40B4-BE49-F238E27FC236}">
                <a16:creationId xmlns:a16="http://schemas.microsoft.com/office/drawing/2014/main" id="{A47CFD43-7E9F-D6D0-CF2F-3CE8EAB72441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18" name="Numero do slide">
            <a:extLst>
              <a:ext uri="{FF2B5EF4-FFF2-40B4-BE49-F238E27FC236}">
                <a16:creationId xmlns:a16="http://schemas.microsoft.com/office/drawing/2014/main" id="{E776CA69-F208-ED00-4934-27B68D850DF6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925CCCEC-BA27-4316-BE25-05EC9B879F0A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15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813277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2B1842B1-DFBE-E322-EE21-11CE68354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Cinco hábitos de quem constrói bem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79478765-6EF2-1183-CC9F-A5BD9956A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C96E8B92-BA64-3983-44A8-68EB2C20CA4F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02 · CONSTRUIR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F7DD87C1-CD35-742E-2348-9A8992856951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Seguem a vida de uma tarefa, da leitura até o feedback.</a:t>
            </a:r>
          </a:p>
        </p:txBody>
      </p:sp>
      <p:sp>
        <p:nvSpPr>
          <p:cNvPr id="38" name="Cartao 1">
            <a:extLst>
              <a:ext uri="{FF2B5EF4-FFF2-40B4-BE49-F238E27FC236}">
                <a16:creationId xmlns:a16="http://schemas.microsoft.com/office/drawing/2014/main" id="{01E9AA14-5A69-F1C0-3352-424CB8A5B7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3562773" cy="2146300"/>
          </a:xfrm>
          <a:prstGeom prst="roundRect">
            <a:avLst>
              <a:gd name="adj" fmla="val 355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Etiqueta">
            <a:extLst>
              <a:ext uri="{FF2B5EF4-FFF2-40B4-BE49-F238E27FC236}">
                <a16:creationId xmlns:a16="http://schemas.microsoft.com/office/drawing/2014/main" id="{FC238F17-3729-481D-CD38-85BF9153D2BF}"/>
              </a:ext>
            </a:extLst>
          </p:cNvPr>
          <p:cNvSpPr/>
          <p:nvPr/>
        </p:nvSpPr>
        <p:spPr>
          <a:xfrm>
            <a:off x="751840" y="1689100"/>
            <a:ext cx="482600" cy="254000"/>
          </a:xfrm>
          <a:prstGeom prst="roundRect">
            <a:avLst>
              <a:gd name="adj" fmla="val 15000"/>
            </a:avLst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2.3</a:t>
            </a:r>
          </a:p>
        </p:txBody>
      </p:sp>
      <p:sp>
        <p:nvSpPr>
          <p:cNvPr id="40" name="Cartao titulo 1">
            <a:extLst>
              <a:ext uri="{FF2B5EF4-FFF2-40B4-BE49-F238E27FC236}">
                <a16:creationId xmlns:a16="http://schemas.microsoft.com/office/drawing/2014/main" id="{A41959B0-FF77-25BB-B8EF-896254380BA7}"/>
              </a:ext>
            </a:extLst>
          </p:cNvPr>
          <p:cNvSpPr txBox="1"/>
          <p:nvPr/>
        </p:nvSpPr>
        <p:spPr>
          <a:xfrm>
            <a:off x="751840" y="2070100"/>
            <a:ext cx="31563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Ler antes de escrever</a:t>
            </a:r>
          </a:p>
        </p:txBody>
      </p:sp>
      <p:sp>
        <p:nvSpPr>
          <p:cNvPr id="41" name="Cartao texto 1">
            <a:extLst>
              <a:ext uri="{FF2B5EF4-FFF2-40B4-BE49-F238E27FC236}">
                <a16:creationId xmlns:a16="http://schemas.microsoft.com/office/drawing/2014/main" id="{2CB852F5-91AF-6580-A284-99065DB2068B}"/>
              </a:ext>
            </a:extLst>
          </p:cNvPr>
          <p:cNvSpPr txBox="1"/>
          <p:nvPr/>
        </p:nvSpPr>
        <p:spPr>
          <a:xfrm>
            <a:off x="751840" y="2476500"/>
            <a:ext cx="3156373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Entenda a tarefa e procure o padrão do projeto antes da primeira linha de código.</a:t>
            </a:r>
          </a:p>
        </p:txBody>
      </p:sp>
      <p:sp>
        <p:nvSpPr>
          <p:cNvPr id="42" name="Cartao 2">
            <a:extLst>
              <a:ext uri="{FF2B5EF4-FFF2-40B4-BE49-F238E27FC236}">
                <a16:creationId xmlns:a16="http://schemas.microsoft.com/office/drawing/2014/main" id="{6B621CD4-1085-7069-8D79-7294B5B558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14613" y="1485900"/>
            <a:ext cx="3562774" cy="2146300"/>
          </a:xfrm>
          <a:prstGeom prst="roundRect">
            <a:avLst>
              <a:gd name="adj" fmla="val 355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3" name="Etiqueta">
            <a:extLst>
              <a:ext uri="{FF2B5EF4-FFF2-40B4-BE49-F238E27FC236}">
                <a16:creationId xmlns:a16="http://schemas.microsoft.com/office/drawing/2014/main" id="{3EF2E14B-0220-CB38-6AB1-E5F37C31626E}"/>
              </a:ext>
            </a:extLst>
          </p:cNvPr>
          <p:cNvSpPr/>
          <p:nvPr/>
        </p:nvSpPr>
        <p:spPr>
          <a:xfrm>
            <a:off x="4517813" y="1689100"/>
            <a:ext cx="482600" cy="254000"/>
          </a:xfrm>
          <a:prstGeom prst="roundRect">
            <a:avLst>
              <a:gd name="adj" fmla="val 15000"/>
            </a:avLst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2.2</a:t>
            </a:r>
          </a:p>
        </p:txBody>
      </p:sp>
      <p:sp>
        <p:nvSpPr>
          <p:cNvPr id="44" name="Cartao titulo 2">
            <a:extLst>
              <a:ext uri="{FF2B5EF4-FFF2-40B4-BE49-F238E27FC236}">
                <a16:creationId xmlns:a16="http://schemas.microsoft.com/office/drawing/2014/main" id="{20D92F2F-6717-7602-4482-289C3DF74D6B}"/>
              </a:ext>
            </a:extLst>
          </p:cNvPr>
          <p:cNvSpPr txBox="1"/>
          <p:nvPr/>
        </p:nvSpPr>
        <p:spPr>
          <a:xfrm>
            <a:off x="4517813" y="2070100"/>
            <a:ext cx="31563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Mudar pouco por vez</a:t>
            </a:r>
          </a:p>
        </p:txBody>
      </p:sp>
      <p:sp>
        <p:nvSpPr>
          <p:cNvPr id="45" name="Cartao texto 2">
            <a:extLst>
              <a:ext uri="{FF2B5EF4-FFF2-40B4-BE49-F238E27FC236}">
                <a16:creationId xmlns:a16="http://schemas.microsoft.com/office/drawing/2014/main" id="{9AACE3EE-D291-A702-B03B-72E044FE6EBA}"/>
              </a:ext>
            </a:extLst>
          </p:cNvPr>
          <p:cNvSpPr txBox="1"/>
          <p:nvPr/>
        </p:nvSpPr>
        <p:spPr>
          <a:xfrm>
            <a:off x="4517813" y="2476500"/>
            <a:ext cx="3156373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Commits e pull requests pequenos são mais fáceis de revisar, testar e desfazer.</a:t>
            </a:r>
          </a:p>
        </p:txBody>
      </p:sp>
      <p:sp>
        <p:nvSpPr>
          <p:cNvPr id="46" name="Cartao 3">
            <a:extLst>
              <a:ext uri="{FF2B5EF4-FFF2-40B4-BE49-F238E27FC236}">
                <a16:creationId xmlns:a16="http://schemas.microsoft.com/office/drawing/2014/main" id="{EB1F06D9-7BC6-034B-F94D-5494627940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80587" y="1485900"/>
            <a:ext cx="3562773" cy="2146300"/>
          </a:xfrm>
          <a:prstGeom prst="roundRect">
            <a:avLst>
              <a:gd name="adj" fmla="val 355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7" name="Etiqueta">
            <a:extLst>
              <a:ext uri="{FF2B5EF4-FFF2-40B4-BE49-F238E27FC236}">
                <a16:creationId xmlns:a16="http://schemas.microsoft.com/office/drawing/2014/main" id="{86330A39-D73D-7630-7204-231F38421E84}"/>
              </a:ext>
            </a:extLst>
          </p:cNvPr>
          <p:cNvSpPr/>
          <p:nvPr/>
        </p:nvSpPr>
        <p:spPr>
          <a:xfrm>
            <a:off x="8283787" y="1689100"/>
            <a:ext cx="482600" cy="254000"/>
          </a:xfrm>
          <a:prstGeom prst="roundRect">
            <a:avLst>
              <a:gd name="adj" fmla="val 15000"/>
            </a:avLst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2.4</a:t>
            </a:r>
          </a:p>
        </p:txBody>
      </p:sp>
      <p:sp>
        <p:nvSpPr>
          <p:cNvPr id="48" name="Cartao titulo 3">
            <a:extLst>
              <a:ext uri="{FF2B5EF4-FFF2-40B4-BE49-F238E27FC236}">
                <a16:creationId xmlns:a16="http://schemas.microsoft.com/office/drawing/2014/main" id="{66C06BA4-33C0-7D00-4695-6BDE07D819C3}"/>
              </a:ext>
            </a:extLst>
          </p:cNvPr>
          <p:cNvSpPr txBox="1"/>
          <p:nvPr/>
        </p:nvSpPr>
        <p:spPr>
          <a:xfrm>
            <a:off x="8283787" y="2070100"/>
            <a:ext cx="31563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Proteger o sensível</a:t>
            </a:r>
          </a:p>
        </p:txBody>
      </p:sp>
      <p:sp>
        <p:nvSpPr>
          <p:cNvPr id="49" name="Cartao texto 3">
            <a:extLst>
              <a:ext uri="{FF2B5EF4-FFF2-40B4-BE49-F238E27FC236}">
                <a16:creationId xmlns:a16="http://schemas.microsoft.com/office/drawing/2014/main" id="{E7878E0E-3BBE-AE82-2402-0A019757F675}"/>
              </a:ext>
            </a:extLst>
          </p:cNvPr>
          <p:cNvSpPr txBox="1"/>
          <p:nvPr/>
        </p:nvSpPr>
        <p:spPr>
          <a:xfrm>
            <a:off x="8283787" y="2476500"/>
            <a:ext cx="3156373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Segredos, .env e dados pessoais ficam fora do repositório e dos logs.</a:t>
            </a:r>
          </a:p>
        </p:txBody>
      </p:sp>
      <p:sp>
        <p:nvSpPr>
          <p:cNvPr id="50" name="Cartao 4">
            <a:extLst>
              <a:ext uri="{FF2B5EF4-FFF2-40B4-BE49-F238E27FC236}">
                <a16:creationId xmlns:a16="http://schemas.microsoft.com/office/drawing/2014/main" id="{48BF2419-20FA-D83C-72AD-236199232A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3835400"/>
            <a:ext cx="5445760" cy="2146300"/>
          </a:xfrm>
          <a:prstGeom prst="roundRect">
            <a:avLst>
              <a:gd name="adj" fmla="val 355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1" name="Etiqueta">
            <a:extLst>
              <a:ext uri="{FF2B5EF4-FFF2-40B4-BE49-F238E27FC236}">
                <a16:creationId xmlns:a16="http://schemas.microsoft.com/office/drawing/2014/main" id="{40412244-7630-7A10-8A31-78823291E6A7}"/>
              </a:ext>
            </a:extLst>
          </p:cNvPr>
          <p:cNvSpPr/>
          <p:nvPr/>
        </p:nvSpPr>
        <p:spPr>
          <a:xfrm>
            <a:off x="751840" y="4038600"/>
            <a:ext cx="482600" cy="254000"/>
          </a:xfrm>
          <a:prstGeom prst="roundRect">
            <a:avLst>
              <a:gd name="adj" fmla="val 15000"/>
            </a:avLst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2.5</a:t>
            </a:r>
          </a:p>
        </p:txBody>
      </p:sp>
      <p:sp>
        <p:nvSpPr>
          <p:cNvPr id="52" name="Cartao titulo 4">
            <a:extLst>
              <a:ext uri="{FF2B5EF4-FFF2-40B4-BE49-F238E27FC236}">
                <a16:creationId xmlns:a16="http://schemas.microsoft.com/office/drawing/2014/main" id="{14782EC8-F315-1435-5C9E-8D1E4EE6AE7D}"/>
              </a:ext>
            </a:extLst>
          </p:cNvPr>
          <p:cNvSpPr txBox="1"/>
          <p:nvPr/>
        </p:nvSpPr>
        <p:spPr>
          <a:xfrm>
            <a:off x="751840" y="4419600"/>
            <a:ext cx="5039360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Provar com evidência</a:t>
            </a:r>
          </a:p>
        </p:txBody>
      </p:sp>
      <p:sp>
        <p:nvSpPr>
          <p:cNvPr id="53" name="Cartao texto 4">
            <a:extLst>
              <a:ext uri="{FF2B5EF4-FFF2-40B4-BE49-F238E27FC236}">
                <a16:creationId xmlns:a16="http://schemas.microsoft.com/office/drawing/2014/main" id="{3FE5CB43-BB4C-9B1F-185B-CED536A658C8}"/>
              </a:ext>
            </a:extLst>
          </p:cNvPr>
          <p:cNvSpPr txBox="1"/>
          <p:nvPr/>
        </p:nvSpPr>
        <p:spPr>
          <a:xfrm>
            <a:off x="751840" y="4826000"/>
            <a:ext cx="503936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Build, lint e testes executados, com comando e resultado registrados.</a:t>
            </a:r>
          </a:p>
        </p:txBody>
      </p:sp>
      <p:sp>
        <p:nvSpPr>
          <p:cNvPr id="54" name="Cartao 5">
            <a:extLst>
              <a:ext uri="{FF2B5EF4-FFF2-40B4-BE49-F238E27FC236}">
                <a16:creationId xmlns:a16="http://schemas.microsoft.com/office/drawing/2014/main" id="{60E2E56E-A826-F083-D310-36A84B966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7600" y="3835400"/>
            <a:ext cx="5445760" cy="2146300"/>
          </a:xfrm>
          <a:prstGeom prst="roundRect">
            <a:avLst>
              <a:gd name="adj" fmla="val 355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5" name="Etiqueta">
            <a:extLst>
              <a:ext uri="{FF2B5EF4-FFF2-40B4-BE49-F238E27FC236}">
                <a16:creationId xmlns:a16="http://schemas.microsoft.com/office/drawing/2014/main" id="{97F231AF-AD10-EC63-AE65-6C6CE74E7740}"/>
              </a:ext>
            </a:extLst>
          </p:cNvPr>
          <p:cNvSpPr/>
          <p:nvPr/>
        </p:nvSpPr>
        <p:spPr>
          <a:xfrm>
            <a:off x="6400800" y="4038600"/>
            <a:ext cx="482600" cy="254000"/>
          </a:xfrm>
          <a:prstGeom prst="roundRect">
            <a:avLst>
              <a:gd name="adj" fmla="val 15000"/>
            </a:avLst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2.6</a:t>
            </a:r>
          </a:p>
        </p:txBody>
      </p:sp>
      <p:sp>
        <p:nvSpPr>
          <p:cNvPr id="56" name="Cartao titulo 5">
            <a:extLst>
              <a:ext uri="{FF2B5EF4-FFF2-40B4-BE49-F238E27FC236}">
                <a16:creationId xmlns:a16="http://schemas.microsoft.com/office/drawing/2014/main" id="{44C62E24-4E9F-C0AD-7074-683C5214A85E}"/>
              </a:ext>
            </a:extLst>
          </p:cNvPr>
          <p:cNvSpPr txBox="1"/>
          <p:nvPr/>
        </p:nvSpPr>
        <p:spPr>
          <a:xfrm>
            <a:off x="6400800" y="4419600"/>
            <a:ext cx="5039360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Receber feedback</a:t>
            </a:r>
          </a:p>
        </p:txBody>
      </p:sp>
      <p:sp>
        <p:nvSpPr>
          <p:cNvPr id="57" name="Cartao texto 5">
            <a:extLst>
              <a:ext uri="{FF2B5EF4-FFF2-40B4-BE49-F238E27FC236}">
                <a16:creationId xmlns:a16="http://schemas.microsoft.com/office/drawing/2014/main" id="{D568EE6F-DF10-716D-2A49-A37B095A32C2}"/>
              </a:ext>
            </a:extLst>
          </p:cNvPr>
          <p:cNvSpPr txBox="1"/>
          <p:nvPr/>
        </p:nvSpPr>
        <p:spPr>
          <a:xfrm>
            <a:off x="6400800" y="4826000"/>
            <a:ext cx="503936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Comentário de review é sobre o código. Classifique, corrija o mínimo e responda com objetividade.</a:t>
            </a:r>
          </a:p>
        </p:txBody>
      </p:sp>
      <p:sp>
        <p:nvSpPr>
          <p:cNvPr id="58" name="Divisor do rodape">
            <a:extLst>
              <a:ext uri="{FF2B5EF4-FFF2-40B4-BE49-F238E27FC236}">
                <a16:creationId xmlns:a16="http://schemas.microsoft.com/office/drawing/2014/main" id="{5574699E-EA3D-5BC9-FED9-BF479FFA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0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01929D25-0C15-3F23-F19F-1DDEBA2B58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61" name="Rodape titulo">
            <a:extLst>
              <a:ext uri="{FF2B5EF4-FFF2-40B4-BE49-F238E27FC236}">
                <a16:creationId xmlns:a16="http://schemas.microsoft.com/office/drawing/2014/main" id="{148DA3AE-025C-400E-E88A-EEFA7238796A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62" name="Rodape site">
            <a:extLst>
              <a:ext uri="{FF2B5EF4-FFF2-40B4-BE49-F238E27FC236}">
                <a16:creationId xmlns:a16="http://schemas.microsoft.com/office/drawing/2014/main" id="{D5138361-5B55-B957-A9AD-77C444C1C9AA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63" name="Numero do slide">
            <a:extLst>
              <a:ext uri="{FF2B5EF4-FFF2-40B4-BE49-F238E27FC236}">
                <a16:creationId xmlns:a16="http://schemas.microsoft.com/office/drawing/2014/main" id="{310A9589-C73E-A3C0-8921-0DDBBDD2B8AF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9A378289-6484-4014-B2F8-368CCB2E4456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16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28031549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7E8FECF2-E672-4F2A-D0B0-27CEF1CD7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Do item de trabalho ao merge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0CC7176B-3617-527E-23C2-F5D531F82E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438E5A10-85E7-88FB-3C96-409E1E96235A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02 · GIT E FLUXO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A81E1CB6-F3A8-D797-DF9F-DECE8B60C879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Seis passos que se repetem em qualquer time e qualquer ferramenta.</a:t>
            </a:r>
          </a:p>
        </p:txBody>
      </p:sp>
      <p:sp>
        <p:nvSpPr>
          <p:cNvPr id="20" name="Trilha 1">
            <a:extLst>
              <a:ext uri="{FF2B5EF4-FFF2-40B4-BE49-F238E27FC236}">
                <a16:creationId xmlns:a16="http://schemas.microsoft.com/office/drawing/2014/main" id="{3D26C4C2-F06C-A653-E95C-B5DAB9B4A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3562773" cy="254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Numero 1">
            <a:extLst>
              <a:ext uri="{FF2B5EF4-FFF2-40B4-BE49-F238E27FC236}">
                <a16:creationId xmlns:a16="http://schemas.microsoft.com/office/drawing/2014/main" id="{8067B1B8-1010-A0C5-9E02-E3C6E8547DDB}"/>
              </a:ext>
            </a:extLst>
          </p:cNvPr>
          <p:cNvSpPr txBox="1"/>
          <p:nvPr/>
        </p:nvSpPr>
        <p:spPr>
          <a:xfrm>
            <a:off x="548640" y="17907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3157FF"/>
                </a:solidFill>
                <a:latin typeface="Geist Mono"/>
              </a:rPr>
              <a:t>01</a:t>
            </a:r>
          </a:p>
        </p:txBody>
      </p:sp>
      <p:sp>
        <p:nvSpPr>
          <p:cNvPr id="22" name="Etapa 1">
            <a:extLst>
              <a:ext uri="{FF2B5EF4-FFF2-40B4-BE49-F238E27FC236}">
                <a16:creationId xmlns:a16="http://schemas.microsoft.com/office/drawing/2014/main" id="{86B4B6E8-22C8-3D4C-4D6D-6AE4C60B7AB4}"/>
              </a:ext>
            </a:extLst>
          </p:cNvPr>
          <p:cNvSpPr txBox="1"/>
          <p:nvPr/>
        </p:nvSpPr>
        <p:spPr>
          <a:xfrm>
            <a:off x="1259840" y="1841500"/>
            <a:ext cx="28515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Atualizar a base</a:t>
            </a:r>
          </a:p>
        </p:txBody>
      </p:sp>
      <p:sp>
        <p:nvSpPr>
          <p:cNvPr id="23" name="Etapa texto 1">
            <a:extLst>
              <a:ext uri="{FF2B5EF4-FFF2-40B4-BE49-F238E27FC236}">
                <a16:creationId xmlns:a16="http://schemas.microsoft.com/office/drawing/2014/main" id="{01E76E22-5241-2641-AC0D-43F963371CCF}"/>
              </a:ext>
            </a:extLst>
          </p:cNvPr>
          <p:cNvSpPr txBox="1"/>
          <p:nvPr/>
        </p:nvSpPr>
        <p:spPr>
          <a:xfrm>
            <a:off x="548640" y="2501900"/>
            <a:ext cx="3562773" cy="1219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Traga a branch principal atualizada antes de começar, para evitar conflito desnecessário.</a:t>
            </a:r>
          </a:p>
        </p:txBody>
      </p:sp>
      <p:sp>
        <p:nvSpPr>
          <p:cNvPr id="24" name="Trilha 2">
            <a:extLst>
              <a:ext uri="{FF2B5EF4-FFF2-40B4-BE49-F238E27FC236}">
                <a16:creationId xmlns:a16="http://schemas.microsoft.com/office/drawing/2014/main" id="{324AC58F-4A46-4349-EC6D-0726833FAD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14613" y="1485900"/>
            <a:ext cx="3562774" cy="254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Numero 2">
            <a:extLst>
              <a:ext uri="{FF2B5EF4-FFF2-40B4-BE49-F238E27FC236}">
                <a16:creationId xmlns:a16="http://schemas.microsoft.com/office/drawing/2014/main" id="{3D80558C-E461-0191-AD28-94A3F06B2692}"/>
              </a:ext>
            </a:extLst>
          </p:cNvPr>
          <p:cNvSpPr txBox="1"/>
          <p:nvPr/>
        </p:nvSpPr>
        <p:spPr>
          <a:xfrm>
            <a:off x="4314613" y="17907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3157FF"/>
                </a:solidFill>
                <a:latin typeface="Geist Mono"/>
              </a:rPr>
              <a:t>02</a:t>
            </a:r>
          </a:p>
        </p:txBody>
      </p:sp>
      <p:sp>
        <p:nvSpPr>
          <p:cNvPr id="26" name="Etapa 2">
            <a:extLst>
              <a:ext uri="{FF2B5EF4-FFF2-40B4-BE49-F238E27FC236}">
                <a16:creationId xmlns:a16="http://schemas.microsoft.com/office/drawing/2014/main" id="{27364F72-02B0-4BF4-9B52-E4584E8130B6}"/>
              </a:ext>
            </a:extLst>
          </p:cNvPr>
          <p:cNvSpPr txBox="1"/>
          <p:nvPr/>
        </p:nvSpPr>
        <p:spPr>
          <a:xfrm>
            <a:off x="5025813" y="1841500"/>
            <a:ext cx="28515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Criar a branch</a:t>
            </a:r>
          </a:p>
        </p:txBody>
      </p:sp>
      <p:sp>
        <p:nvSpPr>
          <p:cNvPr id="27" name="Etapa texto 2">
            <a:extLst>
              <a:ext uri="{FF2B5EF4-FFF2-40B4-BE49-F238E27FC236}">
                <a16:creationId xmlns:a16="http://schemas.microsoft.com/office/drawing/2014/main" id="{9356A6D8-DA9D-D034-8732-C44A16442560}"/>
              </a:ext>
            </a:extLst>
          </p:cNvPr>
          <p:cNvSpPr txBox="1"/>
          <p:nvPr/>
        </p:nvSpPr>
        <p:spPr>
          <a:xfrm>
            <a:off x="4314613" y="2501900"/>
            <a:ext cx="3562773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Uma branch por tarefa, com nome que remete ao item de trabalho.</a:t>
            </a:r>
          </a:p>
        </p:txBody>
      </p:sp>
      <p:sp>
        <p:nvSpPr>
          <p:cNvPr id="28" name="Trilha 3">
            <a:extLst>
              <a:ext uri="{FF2B5EF4-FFF2-40B4-BE49-F238E27FC236}">
                <a16:creationId xmlns:a16="http://schemas.microsoft.com/office/drawing/2014/main" id="{F6719989-D9DB-76BE-882F-9D9FDBE6E9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80587" y="1485900"/>
            <a:ext cx="3562773" cy="254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Numero 3">
            <a:extLst>
              <a:ext uri="{FF2B5EF4-FFF2-40B4-BE49-F238E27FC236}">
                <a16:creationId xmlns:a16="http://schemas.microsoft.com/office/drawing/2014/main" id="{4CDBF025-E131-EE54-A966-F926408D241A}"/>
              </a:ext>
            </a:extLst>
          </p:cNvPr>
          <p:cNvSpPr txBox="1"/>
          <p:nvPr/>
        </p:nvSpPr>
        <p:spPr>
          <a:xfrm>
            <a:off x="8080587" y="17907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3157FF"/>
                </a:solidFill>
                <a:latin typeface="Geist Mono"/>
              </a:rPr>
              <a:t>03</a:t>
            </a:r>
          </a:p>
        </p:txBody>
      </p:sp>
      <p:sp>
        <p:nvSpPr>
          <p:cNvPr id="30" name="Etapa 3">
            <a:extLst>
              <a:ext uri="{FF2B5EF4-FFF2-40B4-BE49-F238E27FC236}">
                <a16:creationId xmlns:a16="http://schemas.microsoft.com/office/drawing/2014/main" id="{69AF9B65-20D1-3EDF-1028-7204AC1E2CB0}"/>
              </a:ext>
            </a:extLst>
          </p:cNvPr>
          <p:cNvSpPr txBox="1"/>
          <p:nvPr/>
        </p:nvSpPr>
        <p:spPr>
          <a:xfrm>
            <a:off x="8791787" y="1841500"/>
            <a:ext cx="28515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Commits pequenos</a:t>
            </a:r>
          </a:p>
        </p:txBody>
      </p:sp>
      <p:sp>
        <p:nvSpPr>
          <p:cNvPr id="31" name="Etapa texto 3">
            <a:extLst>
              <a:ext uri="{FF2B5EF4-FFF2-40B4-BE49-F238E27FC236}">
                <a16:creationId xmlns:a16="http://schemas.microsoft.com/office/drawing/2014/main" id="{7C7F0FA5-570A-44AF-EBD9-FCD5511E2D72}"/>
              </a:ext>
            </a:extLst>
          </p:cNvPr>
          <p:cNvSpPr txBox="1"/>
          <p:nvPr/>
        </p:nvSpPr>
        <p:spPr>
          <a:xfrm>
            <a:off x="8080587" y="2501900"/>
            <a:ext cx="3562773" cy="1219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Uma preocupação por commit, mensagem no padrão Conventional Commits, como feat ou fix.</a:t>
            </a:r>
          </a:p>
        </p:txBody>
      </p:sp>
      <p:sp>
        <p:nvSpPr>
          <p:cNvPr id="32" name="Trilha 4">
            <a:extLst>
              <a:ext uri="{FF2B5EF4-FFF2-40B4-BE49-F238E27FC236}">
                <a16:creationId xmlns:a16="http://schemas.microsoft.com/office/drawing/2014/main" id="{1ED8829A-6F2C-B838-7403-29DBB97C9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4076700"/>
            <a:ext cx="3562773" cy="254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3" name="Numero 4">
            <a:extLst>
              <a:ext uri="{FF2B5EF4-FFF2-40B4-BE49-F238E27FC236}">
                <a16:creationId xmlns:a16="http://schemas.microsoft.com/office/drawing/2014/main" id="{97A1B485-6BA2-C7C3-EB42-8407C915904E}"/>
              </a:ext>
            </a:extLst>
          </p:cNvPr>
          <p:cNvSpPr txBox="1"/>
          <p:nvPr/>
        </p:nvSpPr>
        <p:spPr>
          <a:xfrm>
            <a:off x="548640" y="43815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3157FF"/>
                </a:solidFill>
                <a:latin typeface="Geist Mono"/>
              </a:rPr>
              <a:t>04</a:t>
            </a:r>
          </a:p>
        </p:txBody>
      </p:sp>
      <p:sp>
        <p:nvSpPr>
          <p:cNvPr id="34" name="Etapa 4">
            <a:extLst>
              <a:ext uri="{FF2B5EF4-FFF2-40B4-BE49-F238E27FC236}">
                <a16:creationId xmlns:a16="http://schemas.microsoft.com/office/drawing/2014/main" id="{346C1D01-6F0E-4462-555E-FB8DED1EE2B2}"/>
              </a:ext>
            </a:extLst>
          </p:cNvPr>
          <p:cNvSpPr txBox="1"/>
          <p:nvPr/>
        </p:nvSpPr>
        <p:spPr>
          <a:xfrm>
            <a:off x="1259840" y="4432300"/>
            <a:ext cx="28515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Build e testes</a:t>
            </a:r>
          </a:p>
        </p:txBody>
      </p:sp>
      <p:sp>
        <p:nvSpPr>
          <p:cNvPr id="35" name="Etapa texto 4">
            <a:extLst>
              <a:ext uri="{FF2B5EF4-FFF2-40B4-BE49-F238E27FC236}">
                <a16:creationId xmlns:a16="http://schemas.microsoft.com/office/drawing/2014/main" id="{EDB5889C-22F3-3B01-C50E-5B17E3517E6E}"/>
              </a:ext>
            </a:extLst>
          </p:cNvPr>
          <p:cNvSpPr txBox="1"/>
          <p:nvPr/>
        </p:nvSpPr>
        <p:spPr>
          <a:xfrm>
            <a:off x="548640" y="5092700"/>
            <a:ext cx="3562773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Rode build, lint e testes do escopo e leia o diff antes do push.</a:t>
            </a:r>
          </a:p>
        </p:txBody>
      </p:sp>
      <p:sp>
        <p:nvSpPr>
          <p:cNvPr id="36" name="Trilha 5">
            <a:extLst>
              <a:ext uri="{FF2B5EF4-FFF2-40B4-BE49-F238E27FC236}">
                <a16:creationId xmlns:a16="http://schemas.microsoft.com/office/drawing/2014/main" id="{2564B850-7641-B038-A001-DAC11CE2C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14613" y="4076700"/>
            <a:ext cx="3562774" cy="254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Numero 5">
            <a:extLst>
              <a:ext uri="{FF2B5EF4-FFF2-40B4-BE49-F238E27FC236}">
                <a16:creationId xmlns:a16="http://schemas.microsoft.com/office/drawing/2014/main" id="{9CF339EF-E520-3665-7AB2-D14A5CA1DBB8}"/>
              </a:ext>
            </a:extLst>
          </p:cNvPr>
          <p:cNvSpPr txBox="1"/>
          <p:nvPr/>
        </p:nvSpPr>
        <p:spPr>
          <a:xfrm>
            <a:off x="4314613" y="43815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3157FF"/>
                </a:solidFill>
                <a:latin typeface="Geist Mono"/>
              </a:rPr>
              <a:t>05</a:t>
            </a:r>
          </a:p>
        </p:txBody>
      </p:sp>
      <p:sp>
        <p:nvSpPr>
          <p:cNvPr id="38" name="Etapa 5">
            <a:extLst>
              <a:ext uri="{FF2B5EF4-FFF2-40B4-BE49-F238E27FC236}">
                <a16:creationId xmlns:a16="http://schemas.microsoft.com/office/drawing/2014/main" id="{A026894A-DED3-3B34-2CEC-41D23969B638}"/>
              </a:ext>
            </a:extLst>
          </p:cNvPr>
          <p:cNvSpPr txBox="1"/>
          <p:nvPr/>
        </p:nvSpPr>
        <p:spPr>
          <a:xfrm>
            <a:off x="5025813" y="4432300"/>
            <a:ext cx="28515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Abrir pull request</a:t>
            </a:r>
          </a:p>
        </p:txBody>
      </p:sp>
      <p:sp>
        <p:nvSpPr>
          <p:cNvPr id="39" name="Etapa texto 5">
            <a:extLst>
              <a:ext uri="{FF2B5EF4-FFF2-40B4-BE49-F238E27FC236}">
                <a16:creationId xmlns:a16="http://schemas.microsoft.com/office/drawing/2014/main" id="{8E270CCE-B239-B3E8-4CEA-654B25086247}"/>
              </a:ext>
            </a:extLst>
          </p:cNvPr>
          <p:cNvSpPr txBox="1"/>
          <p:nvPr/>
        </p:nvSpPr>
        <p:spPr>
          <a:xfrm>
            <a:off x="4314613" y="5092700"/>
            <a:ext cx="3562773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Descreva o que entrega, o que muda e o que é preciso para implantar.</a:t>
            </a:r>
          </a:p>
        </p:txBody>
      </p:sp>
      <p:sp>
        <p:nvSpPr>
          <p:cNvPr id="40" name="Trilha 6">
            <a:extLst>
              <a:ext uri="{FF2B5EF4-FFF2-40B4-BE49-F238E27FC236}">
                <a16:creationId xmlns:a16="http://schemas.microsoft.com/office/drawing/2014/main" id="{45BE2982-EE75-66F8-BAAC-77E03339A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80587" y="4076700"/>
            <a:ext cx="3562773" cy="254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1" name="Numero 6">
            <a:extLst>
              <a:ext uri="{FF2B5EF4-FFF2-40B4-BE49-F238E27FC236}">
                <a16:creationId xmlns:a16="http://schemas.microsoft.com/office/drawing/2014/main" id="{BA93ED6E-308E-8CA6-C76D-CB39CB68EBCF}"/>
              </a:ext>
            </a:extLst>
          </p:cNvPr>
          <p:cNvSpPr txBox="1"/>
          <p:nvPr/>
        </p:nvSpPr>
        <p:spPr>
          <a:xfrm>
            <a:off x="8080587" y="43815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3157FF"/>
                </a:solidFill>
                <a:latin typeface="Geist Mono"/>
              </a:rPr>
              <a:t>06</a:t>
            </a:r>
          </a:p>
        </p:txBody>
      </p:sp>
      <p:sp>
        <p:nvSpPr>
          <p:cNvPr id="42" name="Etapa 6">
            <a:extLst>
              <a:ext uri="{FF2B5EF4-FFF2-40B4-BE49-F238E27FC236}">
                <a16:creationId xmlns:a16="http://schemas.microsoft.com/office/drawing/2014/main" id="{518069B8-43CA-95AA-5082-3D09FB01FB25}"/>
              </a:ext>
            </a:extLst>
          </p:cNvPr>
          <p:cNvSpPr txBox="1"/>
          <p:nvPr/>
        </p:nvSpPr>
        <p:spPr>
          <a:xfrm>
            <a:off x="8791787" y="4432300"/>
            <a:ext cx="2851573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Responder ao review</a:t>
            </a:r>
          </a:p>
        </p:txBody>
      </p:sp>
      <p:sp>
        <p:nvSpPr>
          <p:cNvPr id="43" name="Etapa texto 6">
            <a:extLst>
              <a:ext uri="{FF2B5EF4-FFF2-40B4-BE49-F238E27FC236}">
                <a16:creationId xmlns:a16="http://schemas.microsoft.com/office/drawing/2014/main" id="{48669040-609A-4EC7-DE12-0726E499D66B}"/>
              </a:ext>
            </a:extLst>
          </p:cNvPr>
          <p:cNvSpPr txBox="1"/>
          <p:nvPr/>
        </p:nvSpPr>
        <p:spPr>
          <a:xfrm>
            <a:off x="8080587" y="5092700"/>
            <a:ext cx="3562773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Classifique cada comentário, corrija o mínimo e responda com o que mudou.</a:t>
            </a:r>
          </a:p>
        </p:txBody>
      </p:sp>
      <p:sp>
        <p:nvSpPr>
          <p:cNvPr id="44" name="Divisor do rodape">
            <a:extLst>
              <a:ext uri="{FF2B5EF4-FFF2-40B4-BE49-F238E27FC236}">
                <a16:creationId xmlns:a16="http://schemas.microsoft.com/office/drawing/2014/main" id="{6AE04C25-FFBE-0168-342C-A0BDFC412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6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899AA767-C4A6-FC29-4209-7A8811695C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47" name="Rodape titulo">
            <a:extLst>
              <a:ext uri="{FF2B5EF4-FFF2-40B4-BE49-F238E27FC236}">
                <a16:creationId xmlns:a16="http://schemas.microsoft.com/office/drawing/2014/main" id="{22F78331-E66A-A59E-1C7A-184829F8BDB8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48" name="Rodape site">
            <a:extLst>
              <a:ext uri="{FF2B5EF4-FFF2-40B4-BE49-F238E27FC236}">
                <a16:creationId xmlns:a16="http://schemas.microsoft.com/office/drawing/2014/main" id="{B13C42D9-60C6-6E73-E5B0-89A22663DB3D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49" name="Numero do slide">
            <a:extLst>
              <a:ext uri="{FF2B5EF4-FFF2-40B4-BE49-F238E27FC236}">
                <a16:creationId xmlns:a16="http://schemas.microsoft.com/office/drawing/2014/main" id="{79231D45-1085-7784-CC12-FF9FEB831B2F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D4E1E2E9-4811-4497-B11B-B43AA875180D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17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30234297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9EC0FB1F-A5EF-0AD5-34DE-DE5BF60C2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Antes da primeira linha: leia e procure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03B01E8A-A9D2-38E4-8BF8-267997E06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C78AE5B7-960D-320E-BBB6-A7BBF7B0B05E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02 · LER ANTES DE ESCREVER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07EA83FB-CF4B-3E0B-36B3-E2127FBEFF36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Entender a tarefa e conferir o que já existe evita retrabalho.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1AB233F2-4CC7-9DD1-60EC-5D9DB09CB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245100"/>
            <a:ext cx="11094720" cy="850900"/>
          </a:xfrm>
          <a:prstGeom prst="roundRect">
            <a:avLst>
              <a:gd name="adj" fmla="val 8955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67746465-AF13-B098-5DBE-4B38C4F50C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397500"/>
            <a:ext cx="50800" cy="5461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6ECC22FA-97F2-8A91-61B1-5E1B476C4702}"/>
              </a:ext>
            </a:extLst>
          </p:cNvPr>
          <p:cNvSpPr txBox="1"/>
          <p:nvPr/>
        </p:nvSpPr>
        <p:spPr>
          <a:xfrm>
            <a:off x="955040" y="54356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DICA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B238D8D0-BD3E-3C40-CA1A-18ECC04E5047}"/>
              </a:ext>
            </a:extLst>
          </p:cNvPr>
          <p:cNvSpPr txBox="1"/>
          <p:nvPr/>
        </p:nvSpPr>
        <p:spPr>
          <a:xfrm>
            <a:off x="2072640" y="5397500"/>
            <a:ext cx="926592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Perguntar o que a documentação responde gasta o tempo de quem ajuda. Pesquise primeiro e diga onde procurou.</a:t>
            </a:r>
          </a:p>
        </p:txBody>
      </p:sp>
      <p:sp>
        <p:nvSpPr>
          <p:cNvPr id="103" name="Cartao 1">
            <a:extLst>
              <a:ext uri="{FF2B5EF4-FFF2-40B4-BE49-F238E27FC236}">
                <a16:creationId xmlns:a16="http://schemas.microsoft.com/office/drawing/2014/main" id="{806142D5-9025-BADB-2D1B-A674EEBA01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5445760" cy="3556000"/>
          </a:xfrm>
          <a:prstGeom prst="roundRect">
            <a:avLst>
              <a:gd name="adj" fmla="val 2143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4" name="Marca do cartao">
            <a:extLst>
              <a:ext uri="{FF2B5EF4-FFF2-40B4-BE49-F238E27FC236}">
                <a16:creationId xmlns:a16="http://schemas.microsoft.com/office/drawing/2014/main" id="{C29E4FCC-4BD1-E1B3-0A2A-632818B31B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1765300"/>
            <a:ext cx="355600" cy="381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5" name="Cabecalho 1">
            <a:extLst>
              <a:ext uri="{FF2B5EF4-FFF2-40B4-BE49-F238E27FC236}">
                <a16:creationId xmlns:a16="http://schemas.microsoft.com/office/drawing/2014/main" id="{369F388A-DA20-71A4-BCA2-8E144E16EE15}"/>
              </a:ext>
            </a:extLst>
          </p:cNvPr>
          <p:cNvSpPr txBox="1"/>
          <p:nvPr/>
        </p:nvSpPr>
        <p:spPr>
          <a:xfrm>
            <a:off x="802640" y="1917700"/>
            <a:ext cx="4937760" cy="292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 b="1">
                <a:solidFill>
                  <a:srgbClr val="FAFAFA"/>
                </a:solidFill>
                <a:latin typeface="Geist" panose="02110004020202020204"/>
              </a:rPr>
              <a:t>Antes de codar</a:t>
            </a:r>
          </a:p>
        </p:txBody>
      </p:sp>
      <p:sp>
        <p:nvSpPr>
          <p:cNvPr id="106" name="Marcador">
            <a:extLst>
              <a:ext uri="{FF2B5EF4-FFF2-40B4-BE49-F238E27FC236}">
                <a16:creationId xmlns:a16="http://schemas.microsoft.com/office/drawing/2014/main" id="{D9F054E4-18C0-7BB5-1457-2E81C1DB7D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244475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7" name="Item 1">
            <a:extLst>
              <a:ext uri="{FF2B5EF4-FFF2-40B4-BE49-F238E27FC236}">
                <a16:creationId xmlns:a16="http://schemas.microsoft.com/office/drawing/2014/main" id="{10D6DB9C-27A1-8DAB-4FFA-8D2EA1CA5573}"/>
              </a:ext>
            </a:extLst>
          </p:cNvPr>
          <p:cNvSpPr txBox="1"/>
          <p:nvPr/>
        </p:nvSpPr>
        <p:spPr>
          <a:xfrm>
            <a:off x="1056640" y="2349500"/>
            <a:ext cx="4683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Reescreva os critérios de aceite com as suas palavras.</a:t>
            </a:r>
          </a:p>
        </p:txBody>
      </p:sp>
      <p:sp>
        <p:nvSpPr>
          <p:cNvPr id="108" name="Marcador">
            <a:extLst>
              <a:ext uri="{FF2B5EF4-FFF2-40B4-BE49-F238E27FC236}">
                <a16:creationId xmlns:a16="http://schemas.microsoft.com/office/drawing/2014/main" id="{8E3C7397-5AB1-DAD3-EDC1-EC0E5D5F3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311785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9" name="Item 2">
            <a:extLst>
              <a:ext uri="{FF2B5EF4-FFF2-40B4-BE49-F238E27FC236}">
                <a16:creationId xmlns:a16="http://schemas.microsoft.com/office/drawing/2014/main" id="{4318934E-DB94-EC2D-D78E-39930CD30E85}"/>
              </a:ext>
            </a:extLst>
          </p:cNvPr>
          <p:cNvSpPr txBox="1"/>
          <p:nvPr/>
        </p:nvSpPr>
        <p:spPr>
          <a:xfrm>
            <a:off x="1056640" y="3022600"/>
            <a:ext cx="4683760" cy="266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Liste o que está fora do escopo.</a:t>
            </a:r>
          </a:p>
        </p:txBody>
      </p:sp>
      <p:sp>
        <p:nvSpPr>
          <p:cNvPr id="110" name="Marcador">
            <a:extLst>
              <a:ext uri="{FF2B5EF4-FFF2-40B4-BE49-F238E27FC236}">
                <a16:creationId xmlns:a16="http://schemas.microsoft.com/office/drawing/2014/main" id="{AD3C9C96-9F4E-CBA2-062B-581B60CEEC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352425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1" name="Item 3">
            <a:extLst>
              <a:ext uri="{FF2B5EF4-FFF2-40B4-BE49-F238E27FC236}">
                <a16:creationId xmlns:a16="http://schemas.microsoft.com/office/drawing/2014/main" id="{99A0BD2A-B457-632E-0272-175D358DC323}"/>
              </a:ext>
            </a:extLst>
          </p:cNvPr>
          <p:cNvSpPr txBox="1"/>
          <p:nvPr/>
        </p:nvSpPr>
        <p:spPr>
          <a:xfrm>
            <a:off x="1056640" y="3429000"/>
            <a:ext cx="4683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Abra dois ou três arquivos semelhantes e siga a estrutura deles.</a:t>
            </a:r>
          </a:p>
        </p:txBody>
      </p:sp>
      <p:sp>
        <p:nvSpPr>
          <p:cNvPr id="112" name="Marcador">
            <a:extLst>
              <a:ext uri="{FF2B5EF4-FFF2-40B4-BE49-F238E27FC236}">
                <a16:creationId xmlns:a16="http://schemas.microsoft.com/office/drawing/2014/main" id="{4B26BC3F-3F26-BF1C-547C-0A65EEFB8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419735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3" name="Item 4">
            <a:extLst>
              <a:ext uri="{FF2B5EF4-FFF2-40B4-BE49-F238E27FC236}">
                <a16:creationId xmlns:a16="http://schemas.microsoft.com/office/drawing/2014/main" id="{A206522D-079B-779A-BCEA-28CF9B4A63B5}"/>
              </a:ext>
            </a:extLst>
          </p:cNvPr>
          <p:cNvSpPr txBox="1"/>
          <p:nvPr/>
        </p:nvSpPr>
        <p:spPr>
          <a:xfrm>
            <a:off x="1056640" y="4102100"/>
            <a:ext cx="4683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Leia README, CONTRIBUTING e a documentação do módulo.</a:t>
            </a:r>
          </a:p>
        </p:txBody>
      </p:sp>
      <p:sp>
        <p:nvSpPr>
          <p:cNvPr id="114" name="Cartao 2">
            <a:extLst>
              <a:ext uri="{FF2B5EF4-FFF2-40B4-BE49-F238E27FC236}">
                <a16:creationId xmlns:a16="http://schemas.microsoft.com/office/drawing/2014/main" id="{82A3A56A-920A-253A-09D4-3696FA98B1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7600" y="1485900"/>
            <a:ext cx="5445760" cy="3556000"/>
          </a:xfrm>
          <a:prstGeom prst="roundRect">
            <a:avLst>
              <a:gd name="adj" fmla="val 2143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5" name="Marca do cartao">
            <a:extLst>
              <a:ext uri="{FF2B5EF4-FFF2-40B4-BE49-F238E27FC236}">
                <a16:creationId xmlns:a16="http://schemas.microsoft.com/office/drawing/2014/main" id="{7998EDCE-1337-5373-49CD-6C8E8B93B2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1765300"/>
            <a:ext cx="355600" cy="381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6" name="Cabecalho 2">
            <a:extLst>
              <a:ext uri="{FF2B5EF4-FFF2-40B4-BE49-F238E27FC236}">
                <a16:creationId xmlns:a16="http://schemas.microsoft.com/office/drawing/2014/main" id="{AF5024A8-2C9F-A2D3-36BC-0B40ECC44E35}"/>
              </a:ext>
            </a:extLst>
          </p:cNvPr>
          <p:cNvSpPr txBox="1"/>
          <p:nvPr/>
        </p:nvSpPr>
        <p:spPr>
          <a:xfrm>
            <a:off x="6451600" y="1917700"/>
            <a:ext cx="4937760" cy="292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 b="1">
                <a:solidFill>
                  <a:srgbClr val="FAFAFA"/>
                </a:solidFill>
                <a:latin typeface="Geist" panose="02110004020202020204"/>
              </a:rPr>
              <a:t>Gate: já está implementado?</a:t>
            </a:r>
          </a:p>
        </p:txBody>
      </p:sp>
      <p:sp>
        <p:nvSpPr>
          <p:cNvPr id="117" name="Marcador">
            <a:extLst>
              <a:ext uri="{FF2B5EF4-FFF2-40B4-BE49-F238E27FC236}">
                <a16:creationId xmlns:a16="http://schemas.microsoft.com/office/drawing/2014/main" id="{59835782-670D-7EE2-528F-66EB25891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244475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8" name="Item 1">
            <a:extLst>
              <a:ext uri="{FF2B5EF4-FFF2-40B4-BE49-F238E27FC236}">
                <a16:creationId xmlns:a16="http://schemas.microsoft.com/office/drawing/2014/main" id="{F9A3EFBC-6797-9FF7-C532-F720287411D2}"/>
              </a:ext>
            </a:extLst>
          </p:cNvPr>
          <p:cNvSpPr txBox="1"/>
          <p:nvPr/>
        </p:nvSpPr>
        <p:spPr>
          <a:xfrm>
            <a:off x="6705600" y="2349500"/>
            <a:ext cx="4683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Busque o número do item de trabalho em commits, branches e código.</a:t>
            </a:r>
          </a:p>
        </p:txBody>
      </p:sp>
      <p:sp>
        <p:nvSpPr>
          <p:cNvPr id="119" name="Marcador">
            <a:extLst>
              <a:ext uri="{FF2B5EF4-FFF2-40B4-BE49-F238E27FC236}">
                <a16:creationId xmlns:a16="http://schemas.microsoft.com/office/drawing/2014/main" id="{8C0FA8DB-272F-1D7F-094B-3EA7CCD565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311785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0" name="Item 2">
            <a:extLst>
              <a:ext uri="{FF2B5EF4-FFF2-40B4-BE49-F238E27FC236}">
                <a16:creationId xmlns:a16="http://schemas.microsoft.com/office/drawing/2014/main" id="{63D6B92E-B3DE-8D35-A514-B284FC799E1A}"/>
              </a:ext>
            </a:extLst>
          </p:cNvPr>
          <p:cNvSpPr txBox="1"/>
          <p:nvPr/>
        </p:nvSpPr>
        <p:spPr>
          <a:xfrm>
            <a:off x="6705600" y="3022600"/>
            <a:ext cx="4683760" cy="266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Pesquise termos de negócio no código.</a:t>
            </a:r>
          </a:p>
        </p:txBody>
      </p:sp>
      <p:sp>
        <p:nvSpPr>
          <p:cNvPr id="121" name="Marcador">
            <a:extLst>
              <a:ext uri="{FF2B5EF4-FFF2-40B4-BE49-F238E27FC236}">
                <a16:creationId xmlns:a16="http://schemas.microsoft.com/office/drawing/2014/main" id="{EFA668F5-3E9F-5399-F8F8-A4583D31E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352425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2" name="Item 3">
            <a:extLst>
              <a:ext uri="{FF2B5EF4-FFF2-40B4-BE49-F238E27FC236}">
                <a16:creationId xmlns:a16="http://schemas.microsoft.com/office/drawing/2014/main" id="{7C7063FB-4BB2-B45C-FB97-8A393F409999}"/>
              </a:ext>
            </a:extLst>
          </p:cNvPr>
          <p:cNvSpPr txBox="1"/>
          <p:nvPr/>
        </p:nvSpPr>
        <p:spPr>
          <a:xfrm>
            <a:off x="6705600" y="3429000"/>
            <a:ext cx="4683760" cy="266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Compare a sua branch com a base.</a:t>
            </a:r>
          </a:p>
        </p:txBody>
      </p:sp>
      <p:sp>
        <p:nvSpPr>
          <p:cNvPr id="123" name="Marcador">
            <a:extLst>
              <a:ext uri="{FF2B5EF4-FFF2-40B4-BE49-F238E27FC236}">
                <a16:creationId xmlns:a16="http://schemas.microsoft.com/office/drawing/2014/main" id="{90AE1C02-50DA-65D1-D57F-CEC6AE505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393065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4" name="Item 4">
            <a:extLst>
              <a:ext uri="{FF2B5EF4-FFF2-40B4-BE49-F238E27FC236}">
                <a16:creationId xmlns:a16="http://schemas.microsoft.com/office/drawing/2014/main" id="{F5744135-9FBC-00C7-58AE-38B64EFC80ED}"/>
              </a:ext>
            </a:extLst>
          </p:cNvPr>
          <p:cNvSpPr txBox="1"/>
          <p:nvPr/>
        </p:nvSpPr>
        <p:spPr>
          <a:xfrm>
            <a:off x="6705600" y="3835400"/>
            <a:ext cx="4683760" cy="266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Confira cada critério de aceite no código existente.</a:t>
            </a:r>
          </a:p>
        </p:txBody>
      </p:sp>
      <p:sp>
        <p:nvSpPr>
          <p:cNvPr id="125" name="Marcador">
            <a:extLst>
              <a:ext uri="{FF2B5EF4-FFF2-40B4-BE49-F238E27FC236}">
                <a16:creationId xmlns:a16="http://schemas.microsoft.com/office/drawing/2014/main" id="{98F4D883-004B-1C44-86DA-D40E3E9D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433705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6" name="Item 5">
            <a:extLst>
              <a:ext uri="{FF2B5EF4-FFF2-40B4-BE49-F238E27FC236}">
                <a16:creationId xmlns:a16="http://schemas.microsoft.com/office/drawing/2014/main" id="{63DA2C19-743C-E4DE-475B-CC0A87E0636C}"/>
              </a:ext>
            </a:extLst>
          </p:cNvPr>
          <p:cNvSpPr txBox="1"/>
          <p:nvPr/>
        </p:nvSpPr>
        <p:spPr>
          <a:xfrm>
            <a:off x="6705600" y="4241800"/>
            <a:ext cx="4683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Se já existe, pare e avise o time em vez de abrir um pull request vazio.</a:t>
            </a:r>
          </a:p>
        </p:txBody>
      </p:sp>
      <p:sp>
        <p:nvSpPr>
          <p:cNvPr id="127" name="Divisor do rodape">
            <a:extLst>
              <a:ext uri="{FF2B5EF4-FFF2-40B4-BE49-F238E27FC236}">
                <a16:creationId xmlns:a16="http://schemas.microsoft.com/office/drawing/2014/main" id="{97EFBD18-D769-BE80-92F5-6B3489EFF3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29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6BED484A-0099-A15C-F11D-F63B3CC26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130" name="Rodape titulo">
            <a:extLst>
              <a:ext uri="{FF2B5EF4-FFF2-40B4-BE49-F238E27FC236}">
                <a16:creationId xmlns:a16="http://schemas.microsoft.com/office/drawing/2014/main" id="{311E234C-53E3-0C24-EE80-CFA7A6F3CE86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131" name="Rodape site">
            <a:extLst>
              <a:ext uri="{FF2B5EF4-FFF2-40B4-BE49-F238E27FC236}">
                <a16:creationId xmlns:a16="http://schemas.microsoft.com/office/drawing/2014/main" id="{89C20BF2-7DC4-A490-55E5-0F11E42802D2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132" name="Numero do slide">
            <a:extLst>
              <a:ext uri="{FF2B5EF4-FFF2-40B4-BE49-F238E27FC236}">
                <a16:creationId xmlns:a16="http://schemas.microsoft.com/office/drawing/2014/main" id="{CF207A8F-C463-38AA-91A6-AD1E58150FEE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37A54EA0-CF49-40AA-A556-AB817F157157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18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42234216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7C87F749-8C57-36CF-D6D4-453E0155E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Quem faz o quê: camadas e validação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CC7980B5-71D7-6379-781B-9FDFD503E0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D4ADDE88-581C-C820-AC97-B67281E8C18F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02 · CÓDIGO LIMPO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19C5056B-BAB8-F6FC-2E87-27DD1944C266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Cada responsabilidade em um só lugar, seguindo o padrão do projeto.</a:t>
            </a:r>
          </a:p>
        </p:txBody>
      </p:sp>
      <p:graphicFrame>
        <p:nvGraphicFramePr>
          <p:cNvPr id="218" name="Tabela" descr="Tabela: Quem faz o quê: camadas e validação. Colunas: Camada, Responsabilidade, Erro comum">
            <a:extLst>
              <a:ext uri="{FF2B5EF4-FFF2-40B4-BE49-F238E27FC236}">
                <a16:creationId xmlns:a16="http://schemas.microsoft.com/office/drawing/2014/main" id="{26DEC77C-1BD4-312E-29E0-2226D1D83A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5272352"/>
              </p:ext>
            </p:extLst>
          </p:nvPr>
        </p:nvGraphicFramePr>
        <p:xfrm>
          <a:off x="548640" y="1587500"/>
          <a:ext cx="11094720" cy="1778000"/>
        </p:xfrm>
        <a:graphic>
          <a:graphicData uri="http://schemas.openxmlformats.org/drawingml/2006/table">
            <a:tbl>
              <a:tblPr firstRow="1">
                <a:tableStyleId>{2D5ABB26-0587-4C30-8999-92F81FD0307C}</a:tableStyleId>
              </a:tblPr>
              <a:tblGrid>
                <a:gridCol w="2071483">
                  <a:extLst>
                    <a:ext uri="{9D8B030D-6E8A-4147-A177-3AD203B41FA5}">
                      <a16:colId xmlns:a16="http://schemas.microsoft.com/office/drawing/2014/main" val="4042943535"/>
                    </a:ext>
                  </a:extLst>
                </a:gridCol>
                <a:gridCol w="5090932">
                  <a:extLst>
                    <a:ext uri="{9D8B030D-6E8A-4147-A177-3AD203B41FA5}">
                      <a16:colId xmlns:a16="http://schemas.microsoft.com/office/drawing/2014/main" val="947851450"/>
                    </a:ext>
                  </a:extLst>
                </a:gridCol>
                <a:gridCol w="3932306">
                  <a:extLst>
                    <a:ext uri="{9D8B030D-6E8A-4147-A177-3AD203B41FA5}">
                      <a16:colId xmlns:a16="http://schemas.microsoft.com/office/drawing/2014/main" val="37129712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CAMADA</a:t>
                      </a:r>
                    </a:p>
                  </a:txBody>
                  <a:tcPr marL="0" marR="152400" marT="50800" marB="76200">
                    <a:lnB w="25400">
                      <a:solidFill>
                        <a:srgbClr val="3157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RESPONSABILIDADE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3157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ERRO COMUM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3157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40508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Entrada (rota, controller, tela)</a:t>
                      </a:r>
                    </a:p>
                  </a:txBody>
                  <a:tcPr marL="0" marR="152400" marT="50800" marB="50800">
                    <a:lnT w="25400">
                      <a:solidFill>
                        <a:srgbClr val="3157FF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Receber e responder; validar formato, obrigatoriedade e tamanho; delegar.</a:t>
                      </a:r>
                    </a:p>
                  </a:txBody>
                  <a:tcPr marL="152400" marR="152400" marT="50800" marB="50800">
                    <a:lnT w="25400">
                      <a:solidFill>
                        <a:srgbClr val="3157FF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Regra de negócio pesada dentro do controller.</a:t>
                      </a:r>
                    </a:p>
                  </a:txBody>
                  <a:tcPr marL="152400" marR="152400" marT="50800" marB="50800">
                    <a:lnT w="25400">
                      <a:solidFill>
                        <a:srgbClr val="3157FF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50176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Serviço ou caso de uso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Orquestrar o fluxo e aplicar as regras de negócio.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Repetir a mesma validação em todas as camadas.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08199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Domínio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Regras centrais, na linguagem do negócio.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Depender de banco de dados ou de framework.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41015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Acesso a dados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Consultas e gravações isoladas em uma classe própria, o repositório.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SQL espalhado pelo código.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14093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Contrato (DTO)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Formato dos dados que entram e saem da API, combinado com quem consome.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Mudar um campo público sem avisar quem consome.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2226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Erros e logs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Seguir o padrão do projeto, sem dado sensível.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Ignorar a exceção em silêncio ou registrar senha.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3898623"/>
                  </a:ext>
                </a:extLst>
              </a:tr>
            </a:tbl>
          </a:graphicData>
        </a:graphic>
      </p:graphicFrame>
      <p:sp>
        <p:nvSpPr>
          <p:cNvPr id="219" name="Divisor do rodape">
            <a:extLst>
              <a:ext uri="{FF2B5EF4-FFF2-40B4-BE49-F238E27FC236}">
                <a16:creationId xmlns:a16="http://schemas.microsoft.com/office/drawing/2014/main" id="{2682C35A-F820-FCD0-137A-7C7FB682EB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21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13A274A7-F082-7245-BD6D-A3AE54A753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222" name="Rodape titulo">
            <a:extLst>
              <a:ext uri="{FF2B5EF4-FFF2-40B4-BE49-F238E27FC236}">
                <a16:creationId xmlns:a16="http://schemas.microsoft.com/office/drawing/2014/main" id="{B1DF2F15-CA5A-4A31-F91D-E7ED02324FA8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223" name="Rodape site">
            <a:extLst>
              <a:ext uri="{FF2B5EF4-FFF2-40B4-BE49-F238E27FC236}">
                <a16:creationId xmlns:a16="http://schemas.microsoft.com/office/drawing/2014/main" id="{43969F98-F31C-2C8A-F3A4-8B6662EAA8D8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224" name="Numero do slide">
            <a:extLst>
              <a:ext uri="{FF2B5EF4-FFF2-40B4-BE49-F238E27FC236}">
                <a16:creationId xmlns:a16="http://schemas.microsoft.com/office/drawing/2014/main" id="{964DCD02-3A6C-E08D-D933-CCAECB41653C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127D0D49-6693-4082-974B-A4A1BE55B68B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19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41940028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2339D565-B610-9F0E-F656-9A2551A7A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Checklist antes do pull request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C9FB8D89-0B93-4EBA-01C7-700870717B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111361CE-EBED-EF29-1DC3-661AA6013601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02 · CHECKLIST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0CDF6CE3-47D6-92B1-E45A-D04937D4EFB6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Dez verificações que evitam os apontamentos mais comuns de review.</a:t>
            </a:r>
          </a:p>
        </p:txBody>
      </p:sp>
      <p:sp>
        <p:nvSpPr>
          <p:cNvPr id="9" name="Bloco de codigo fundo">
            <a:extLst>
              <a:ext uri="{FF2B5EF4-FFF2-40B4-BE49-F238E27FC236}">
                <a16:creationId xmlns:a16="http://schemas.microsoft.com/office/drawing/2014/main" id="{836188AE-C4AD-691A-DF99-AC1848A7B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11094720" cy="4508500"/>
          </a:xfrm>
          <a:prstGeom prst="roundRect">
            <a:avLst>
              <a:gd name="adj" fmla="val 169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Marca do bloco">
            <a:extLst>
              <a:ext uri="{FF2B5EF4-FFF2-40B4-BE49-F238E27FC236}">
                <a16:creationId xmlns:a16="http://schemas.microsoft.com/office/drawing/2014/main" id="{ADF7E037-6E38-422B-03AE-BB829C461E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3440" y="1498600"/>
            <a:ext cx="355600" cy="381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Bloco de codigo">
            <a:extLst>
              <a:ext uri="{FF2B5EF4-FFF2-40B4-BE49-F238E27FC236}">
                <a16:creationId xmlns:a16="http://schemas.microsoft.com/office/drawing/2014/main" id="{C6AF4EF3-6705-1113-1FCD-A87DFE54AE5F}"/>
              </a:ext>
            </a:extLst>
          </p:cNvPr>
          <p:cNvSpPr txBox="1"/>
          <p:nvPr/>
        </p:nvSpPr>
        <p:spPr>
          <a:xfrm>
            <a:off x="853440" y="1968500"/>
            <a:ext cx="10485120" cy="3556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>
                <a:solidFill>
                  <a:srgbClr val="FAFAFA"/>
                </a:solidFill>
                <a:latin typeface="Geist Mono"/>
              </a:rPr>
              <a:t>[ ] Li o diff inteiro, como se fosse de outra pessoa</a:t>
            </a:r>
          </a:p>
          <a:p>
            <a:pPr>
              <a:lnSpc>
                <a:spcPts val="2800"/>
              </a:lnSpc>
            </a:pPr>
            <a:r>
              <a:rPr lang="pt-BR" sz="2000">
                <a:solidFill>
                  <a:srgbClr val="FAFAFA"/>
                </a:solidFill>
                <a:latin typeface="Geist Mono"/>
              </a:rPr>
              <a:t>[ ] Só o que a tarefa pede, sem refatoração extra</a:t>
            </a:r>
          </a:p>
          <a:p>
            <a:pPr>
              <a:lnSpc>
                <a:spcPts val="2800"/>
              </a:lnSpc>
            </a:pPr>
            <a:r>
              <a:rPr lang="pt-BR" sz="2000">
                <a:solidFill>
                  <a:srgbClr val="FAFAFA"/>
                </a:solidFill>
                <a:latin typeface="Geist Mono"/>
              </a:rPr>
              <a:t>[ ] Segui o padrão de arquivos semelhantes</a:t>
            </a:r>
          </a:p>
          <a:p>
            <a:pPr>
              <a:lnSpc>
                <a:spcPts val="2800"/>
              </a:lnSpc>
            </a:pPr>
            <a:r>
              <a:rPr lang="pt-BR" sz="2000">
                <a:solidFill>
                  <a:srgbClr val="FAFAFA"/>
                </a:solidFill>
                <a:latin typeface="Geist Mono"/>
              </a:rPr>
              <a:t>[ ] Sem segredo, .env, dado pessoal ou log de depuração</a:t>
            </a:r>
          </a:p>
          <a:p>
            <a:pPr>
              <a:lnSpc>
                <a:spcPts val="2800"/>
              </a:lnSpc>
            </a:pPr>
            <a:r>
              <a:rPr lang="pt-BR" sz="2000">
                <a:solidFill>
                  <a:srgbClr val="FAFAFA"/>
                </a:solidFill>
                <a:latin typeface="Geist Mono"/>
              </a:rPr>
              <a:t>[ ] Sem código morto nem comentário que repete o código</a:t>
            </a:r>
          </a:p>
          <a:p>
            <a:pPr>
              <a:lnSpc>
                <a:spcPts val="2800"/>
              </a:lnSpc>
            </a:pPr>
            <a:r>
              <a:rPr lang="pt-BR" sz="2000">
                <a:solidFill>
                  <a:srgbClr val="FAFAFA"/>
                </a:solidFill>
                <a:latin typeface="Geist Mono"/>
              </a:rPr>
              <a:t>[ ] Validação na camada certa; erros no padrão do projeto</a:t>
            </a:r>
          </a:p>
          <a:p>
            <a:pPr>
              <a:lnSpc>
                <a:spcPts val="2800"/>
              </a:lnSpc>
            </a:pPr>
            <a:r>
              <a:rPr lang="pt-BR" sz="2000">
                <a:solidFill>
                  <a:srgbClr val="FAFAFA"/>
                </a:solidFill>
                <a:latin typeface="Geist Mono"/>
              </a:rPr>
              <a:t>[ ] Build, lint e testes do escopo executados e registrados</a:t>
            </a:r>
          </a:p>
          <a:p>
            <a:pPr>
              <a:lnSpc>
                <a:spcPts val="2800"/>
              </a:lnSpc>
            </a:pPr>
            <a:r>
              <a:rPr lang="pt-BR" sz="2000">
                <a:solidFill>
                  <a:srgbClr val="FAFAFA"/>
                </a:solidFill>
                <a:latin typeface="Geist Mono"/>
              </a:rPr>
              <a:t>[ ] Testes para o comportamento novo e um caso de borda</a:t>
            </a:r>
          </a:p>
          <a:p>
            <a:pPr>
              <a:lnSpc>
                <a:spcPts val="2800"/>
              </a:lnSpc>
            </a:pPr>
            <a:r>
              <a:rPr lang="pt-BR" sz="2000">
                <a:solidFill>
                  <a:srgbClr val="FAFAFA"/>
                </a:solidFill>
                <a:latin typeface="Geist Mono"/>
              </a:rPr>
              <a:t>[ ] Commits pequenos, com mensagem no padrão</a:t>
            </a:r>
          </a:p>
          <a:p>
            <a:pPr>
              <a:lnSpc>
                <a:spcPts val="2800"/>
              </a:lnSpc>
            </a:pPr>
            <a:r>
              <a:rPr lang="pt-BR" sz="2000">
                <a:solidFill>
                  <a:srgbClr val="FAFAFA"/>
                </a:solidFill>
                <a:latin typeface="Geist Mono"/>
              </a:rPr>
              <a:t>[ ] Descrição: o que entrega, o que muda, como implantar</a:t>
            </a:r>
          </a:p>
        </p:txBody>
      </p:sp>
      <p:sp>
        <p:nvSpPr>
          <p:cNvPr id="12" name="Divisor do rodape">
            <a:extLst>
              <a:ext uri="{FF2B5EF4-FFF2-40B4-BE49-F238E27FC236}">
                <a16:creationId xmlns:a16="http://schemas.microsoft.com/office/drawing/2014/main" id="{1903F8D7-CA22-3FF4-C713-460A9F9C6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4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B8EB5617-6B61-E402-6EB0-ECEACC6BFF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15" name="Rodape titulo">
            <a:extLst>
              <a:ext uri="{FF2B5EF4-FFF2-40B4-BE49-F238E27FC236}">
                <a16:creationId xmlns:a16="http://schemas.microsoft.com/office/drawing/2014/main" id="{791EF994-9249-4A4A-E8B9-2EADD4A39EC6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16" name="Rodape site">
            <a:extLst>
              <a:ext uri="{FF2B5EF4-FFF2-40B4-BE49-F238E27FC236}">
                <a16:creationId xmlns:a16="http://schemas.microsoft.com/office/drawing/2014/main" id="{DDE11294-8F8C-5D63-4A89-396225AE320B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17" name="Numero do slide">
            <a:extLst>
              <a:ext uri="{FF2B5EF4-FFF2-40B4-BE49-F238E27FC236}">
                <a16:creationId xmlns:a16="http://schemas.microsoft.com/office/drawing/2014/main" id="{5BE1EB23-A70A-9BC3-FBA5-B27637016FBD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6DBE312E-BFD3-4EA3-A8C7-10923A39F186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20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26832953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32EBB327-1F38-AB52-B42F-D8A4B652B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O que isso muda na sua carreira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C941855F-B8B6-5E52-9106-81E448B925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219AF37D-0A54-F8EF-8F97-CB41EF604232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02 · CARREIRA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B32F6168-35B6-2F97-D7EC-D551C7A09ECF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Os mesmos hábitos sustentam portfólio, entrevistas e crescimento.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A11B1834-C2CC-3B27-FE45-59EAA4FAFE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245100"/>
            <a:ext cx="11094720" cy="850900"/>
          </a:xfrm>
          <a:prstGeom prst="roundRect">
            <a:avLst>
              <a:gd name="adj" fmla="val 8955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3B2EFD46-1E32-3767-8478-EF07FEA52A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397500"/>
            <a:ext cx="50800" cy="546100"/>
          </a:xfrm>
          <a:prstGeom prst="rect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FF688AD8-0073-3EB0-CCF7-7996A83C268C}"/>
              </a:ext>
            </a:extLst>
          </p:cNvPr>
          <p:cNvSpPr txBox="1"/>
          <p:nvPr/>
        </p:nvSpPr>
        <p:spPr>
          <a:xfrm>
            <a:off x="955040" y="54356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INSIGHT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9504294F-7D3C-151E-03CA-2BA2B1D1D624}"/>
              </a:ext>
            </a:extLst>
          </p:cNvPr>
          <p:cNvSpPr txBox="1"/>
          <p:nvPr/>
        </p:nvSpPr>
        <p:spPr>
          <a:xfrm>
            <a:off x="2072640" y="5397500"/>
            <a:ext cx="926592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Documentar um projeto é o mesmo raciocínio do trabalho diário: problema, objetivo, requisitos, decisões e evidências.</a:t>
            </a:r>
          </a:p>
        </p:txBody>
      </p:sp>
      <p:sp>
        <p:nvSpPr>
          <p:cNvPr id="35" name="Marcador">
            <a:extLst>
              <a:ext uri="{FF2B5EF4-FFF2-40B4-BE49-F238E27FC236}">
                <a16:creationId xmlns:a16="http://schemas.microsoft.com/office/drawing/2014/main" id="{80D9FBB1-AFE3-CFD8-27FE-01E5866633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79070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Item 1">
            <a:extLst>
              <a:ext uri="{FF2B5EF4-FFF2-40B4-BE49-F238E27FC236}">
                <a16:creationId xmlns:a16="http://schemas.microsoft.com/office/drawing/2014/main" id="{7559776A-E1F0-1ABC-0395-D39D76B816C5}"/>
              </a:ext>
            </a:extLst>
          </p:cNvPr>
          <p:cNvSpPr txBox="1"/>
          <p:nvPr/>
        </p:nvSpPr>
        <p:spPr>
          <a:xfrm>
            <a:off x="802640" y="1663700"/>
            <a:ext cx="10840720" cy="647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FAFAFA"/>
                </a:solidFill>
                <a:latin typeface="Geist" panose="02110004020202020204"/>
              </a:rPr>
              <a:t>Poucos projetos bem acabados e documentados comunicam melhor do que muitos repositórios soltos.</a:t>
            </a:r>
          </a:p>
        </p:txBody>
      </p:sp>
      <p:sp>
        <p:nvSpPr>
          <p:cNvPr id="37" name="Divisor">
            <a:extLst>
              <a:ext uri="{FF2B5EF4-FFF2-40B4-BE49-F238E27FC236}">
                <a16:creationId xmlns:a16="http://schemas.microsoft.com/office/drawing/2014/main" id="{F2B9B97D-4494-1118-C045-BCA16178DA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24257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8" name="Marcador">
            <a:extLst>
              <a:ext uri="{FF2B5EF4-FFF2-40B4-BE49-F238E27FC236}">
                <a16:creationId xmlns:a16="http://schemas.microsoft.com/office/drawing/2014/main" id="{0BB7C313-081C-F8A2-925F-2AE5281EA9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267970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Item 2">
            <a:extLst>
              <a:ext uri="{FF2B5EF4-FFF2-40B4-BE49-F238E27FC236}">
                <a16:creationId xmlns:a16="http://schemas.microsoft.com/office/drawing/2014/main" id="{C416DB12-468C-9EDE-7018-38390253887B}"/>
              </a:ext>
            </a:extLst>
          </p:cNvPr>
          <p:cNvSpPr txBox="1"/>
          <p:nvPr/>
        </p:nvSpPr>
        <p:spPr>
          <a:xfrm>
            <a:off x="802640" y="2552700"/>
            <a:ext cx="10840720" cy="317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FAFAFA"/>
                </a:solidFill>
                <a:latin typeface="Geist" panose="02110004020202020204"/>
              </a:rPr>
              <a:t>README e perfil profissional: problema, como rodar, decisões tomadas e links para o código.</a:t>
            </a:r>
          </a:p>
        </p:txBody>
      </p:sp>
      <p:sp>
        <p:nvSpPr>
          <p:cNvPr id="40" name="Divisor">
            <a:extLst>
              <a:ext uri="{FF2B5EF4-FFF2-40B4-BE49-F238E27FC236}">
                <a16:creationId xmlns:a16="http://schemas.microsoft.com/office/drawing/2014/main" id="{02A521FB-E432-0D09-0A11-8AB1FAE50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29845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1" name="Marcador">
            <a:extLst>
              <a:ext uri="{FF2B5EF4-FFF2-40B4-BE49-F238E27FC236}">
                <a16:creationId xmlns:a16="http://schemas.microsoft.com/office/drawing/2014/main" id="{0619AEE4-2E69-262A-C469-E99FCC5541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323850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2" name="Item 3">
            <a:extLst>
              <a:ext uri="{FF2B5EF4-FFF2-40B4-BE49-F238E27FC236}">
                <a16:creationId xmlns:a16="http://schemas.microsoft.com/office/drawing/2014/main" id="{3FEAEAA7-E5B4-7CA6-E5EF-2406E300E313}"/>
              </a:ext>
            </a:extLst>
          </p:cNvPr>
          <p:cNvSpPr txBox="1"/>
          <p:nvPr/>
        </p:nvSpPr>
        <p:spPr>
          <a:xfrm>
            <a:off x="802640" y="3111500"/>
            <a:ext cx="10840720" cy="317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FAFAFA"/>
                </a:solidFill>
                <a:latin typeface="Geist" panose="02110004020202020204"/>
              </a:rPr>
              <a:t>Entrevista: pense em voz alta e use o formato STAR para contar experiências.</a:t>
            </a:r>
          </a:p>
        </p:txBody>
      </p:sp>
      <p:sp>
        <p:nvSpPr>
          <p:cNvPr id="43" name="Divisor">
            <a:extLst>
              <a:ext uri="{FF2B5EF4-FFF2-40B4-BE49-F238E27FC236}">
                <a16:creationId xmlns:a16="http://schemas.microsoft.com/office/drawing/2014/main" id="{71CBA8A4-A0F3-EC92-6305-D485E1E1FF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35433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4" name="Marcador">
            <a:extLst>
              <a:ext uri="{FF2B5EF4-FFF2-40B4-BE49-F238E27FC236}">
                <a16:creationId xmlns:a16="http://schemas.microsoft.com/office/drawing/2014/main" id="{5F59FE35-97FA-80D5-C7B6-D8F644CB3A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379730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5" name="Item 4">
            <a:extLst>
              <a:ext uri="{FF2B5EF4-FFF2-40B4-BE49-F238E27FC236}">
                <a16:creationId xmlns:a16="http://schemas.microsoft.com/office/drawing/2014/main" id="{4F4A8B19-593D-678A-8244-4A267F040797}"/>
              </a:ext>
            </a:extLst>
          </p:cNvPr>
          <p:cNvSpPr txBox="1"/>
          <p:nvPr/>
        </p:nvSpPr>
        <p:spPr>
          <a:xfrm>
            <a:off x="802640" y="3670300"/>
            <a:ext cx="10840720" cy="647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FAFAFA"/>
                </a:solidFill>
                <a:latin typeface="Geist" panose="02110004020202020204"/>
              </a:rPr>
              <a:t>Plano de crescimento: três metas observáveis por ciclo, revisadas com alguém mais experiente.</a:t>
            </a:r>
          </a:p>
        </p:txBody>
      </p:sp>
      <p:sp>
        <p:nvSpPr>
          <p:cNvPr id="46" name="Divisor">
            <a:extLst>
              <a:ext uri="{FF2B5EF4-FFF2-40B4-BE49-F238E27FC236}">
                <a16:creationId xmlns:a16="http://schemas.microsoft.com/office/drawing/2014/main" id="{30AE51BE-22A0-8848-3CF2-80EB553300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44323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7" name="Marcador">
            <a:extLst>
              <a:ext uri="{FF2B5EF4-FFF2-40B4-BE49-F238E27FC236}">
                <a16:creationId xmlns:a16="http://schemas.microsoft.com/office/drawing/2014/main" id="{1E0355FD-1E00-2ACC-1C00-06DC3474E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4686300"/>
            <a:ext cx="76200" cy="76200"/>
          </a:xfrm>
          <a:prstGeom prst="ellipse">
            <a:avLst/>
          </a:prstGeom>
          <a:solidFill>
            <a:srgbClr val="315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8" name="Item 5">
            <a:extLst>
              <a:ext uri="{FF2B5EF4-FFF2-40B4-BE49-F238E27FC236}">
                <a16:creationId xmlns:a16="http://schemas.microsoft.com/office/drawing/2014/main" id="{30AB6229-4D1D-1BBA-E9ED-E476D70B8D36}"/>
              </a:ext>
            </a:extLst>
          </p:cNvPr>
          <p:cNvSpPr txBox="1"/>
          <p:nvPr/>
        </p:nvSpPr>
        <p:spPr>
          <a:xfrm>
            <a:off x="802640" y="4559300"/>
            <a:ext cx="10840720" cy="317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600"/>
              </a:lnSpc>
            </a:pPr>
            <a:r>
              <a:rPr lang="pt-BR" sz="1900">
                <a:solidFill>
                  <a:srgbClr val="FAFAFA"/>
                </a:solidFill>
                <a:latin typeface="Geist" panose="02110004020202020204"/>
              </a:rPr>
              <a:t>De júnior para pleno: mais autonomia, escopo maior e qualidade sem supervisão.</a:t>
            </a:r>
          </a:p>
        </p:txBody>
      </p:sp>
      <p:sp>
        <p:nvSpPr>
          <p:cNvPr id="49" name="Divisor do rodape">
            <a:extLst>
              <a:ext uri="{FF2B5EF4-FFF2-40B4-BE49-F238E27FC236}">
                <a16:creationId xmlns:a16="http://schemas.microsoft.com/office/drawing/2014/main" id="{7F601FD5-A17D-7301-86EB-E11591D62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1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57D19A5F-04CF-692B-1602-D94B9835AE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52" name="Rodape titulo">
            <a:extLst>
              <a:ext uri="{FF2B5EF4-FFF2-40B4-BE49-F238E27FC236}">
                <a16:creationId xmlns:a16="http://schemas.microsoft.com/office/drawing/2014/main" id="{0A927BA7-68B0-37F7-B083-3318FBF5015A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53" name="Rodape site">
            <a:extLst>
              <a:ext uri="{FF2B5EF4-FFF2-40B4-BE49-F238E27FC236}">
                <a16:creationId xmlns:a16="http://schemas.microsoft.com/office/drawing/2014/main" id="{436A5F0F-6BDA-2192-D7C9-AA80B077B74D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54" name="Numero do slide">
            <a:extLst>
              <a:ext uri="{FF2B5EF4-FFF2-40B4-BE49-F238E27FC236}">
                <a16:creationId xmlns:a16="http://schemas.microsoft.com/office/drawing/2014/main" id="{E6A5C424-214B-1B8C-0FB0-F5794D438F84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2B4EEB88-F3F5-436E-A18F-EAD3E6DF5303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21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8196333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1A0C3C85-DF28-54D7-A276-7DE9679A8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806699"/>
            <a:ext cx="7366000" cy="11811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FAFAFA"/>
                </a:solidFill>
                <a:latin typeface="Geist" panose="02110004020202020204"/>
              </a:rPr>
              <a:t>Desenvolvimento e Orquestração de IA</a:t>
            </a:r>
          </a:p>
        </p:txBody>
      </p:sp>
      <p:pic>
        <p:nvPicPr>
          <p:cNvPr id="4" name="Arte CoRe">
            <a:extLst>
              <a:ext uri="{FF2B5EF4-FFF2-40B4-BE49-F238E27FC236}">
                <a16:creationId xmlns:a16="http://schemas.microsoft.com/office/drawing/2014/main" id="{30E0B20F-C6F3-5F8F-8B49-9C25A6FE2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926" y="1445926"/>
            <a:ext cx="3331147" cy="3331147"/>
          </a:xfrm>
          <a:prstGeom prst="rect">
            <a:avLst/>
          </a:prstGeom>
        </p:spPr>
      </p:pic>
      <p:sp>
        <p:nvSpPr>
          <p:cNvPr id="5" name="Barra do eixo">
            <a:extLst>
              <a:ext uri="{FF2B5EF4-FFF2-40B4-BE49-F238E27FC236}">
                <a16:creationId xmlns:a16="http://schemas.microsoft.com/office/drawing/2014/main" id="{6B349142-4AC8-0C92-2D9F-DC1ACB4804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yebrow">
            <a:extLst>
              <a:ext uri="{FF2B5EF4-FFF2-40B4-BE49-F238E27FC236}">
                <a16:creationId xmlns:a16="http://schemas.microsoft.com/office/drawing/2014/main" id="{C0CA79E5-EC05-826A-9AA0-7DBA7B092043}"/>
              </a:ext>
            </a:extLst>
          </p:cNvPr>
          <p:cNvSpPr txBox="1"/>
          <p:nvPr/>
        </p:nvSpPr>
        <p:spPr>
          <a:xfrm>
            <a:off x="762000" y="1104900"/>
            <a:ext cx="73660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03</a:t>
            </a:r>
          </a:p>
        </p:txBody>
      </p:sp>
      <p:sp>
        <p:nvSpPr>
          <p:cNvPr id="9" name="Numero do eixo">
            <a:extLst>
              <a:ext uri="{FF2B5EF4-FFF2-40B4-BE49-F238E27FC236}">
                <a16:creationId xmlns:a16="http://schemas.microsoft.com/office/drawing/2014/main" id="{229942BF-65A3-8F9D-42CC-F2EC3B0FEB27}"/>
              </a:ext>
            </a:extLst>
          </p:cNvPr>
          <p:cNvSpPr txBox="1"/>
          <p:nvPr/>
        </p:nvSpPr>
        <p:spPr>
          <a:xfrm>
            <a:off x="762000" y="1435100"/>
            <a:ext cx="7366000" cy="1320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0000"/>
              </a:lnSpc>
            </a:pPr>
            <a:r>
              <a:rPr lang="pt-BR" sz="9600" b="1">
                <a:solidFill>
                  <a:srgbClr val="B14CFF"/>
                </a:solidFill>
                <a:latin typeface="Geist Mono"/>
              </a:rPr>
              <a:t>03</a:t>
            </a:r>
          </a:p>
        </p:txBody>
      </p:sp>
      <p:sp>
        <p:nvSpPr>
          <p:cNvPr id="11" name="Verbo">
            <a:extLst>
              <a:ext uri="{FF2B5EF4-FFF2-40B4-BE49-F238E27FC236}">
                <a16:creationId xmlns:a16="http://schemas.microsoft.com/office/drawing/2014/main" id="{4DB66B6C-AF54-85D0-8C74-7F7439290A4D}"/>
              </a:ext>
            </a:extLst>
          </p:cNvPr>
          <p:cNvSpPr txBox="1"/>
          <p:nvPr/>
        </p:nvSpPr>
        <p:spPr>
          <a:xfrm>
            <a:off x="762000" y="4178300"/>
            <a:ext cx="7366000" cy="508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B14CFF"/>
                </a:solidFill>
                <a:latin typeface="Geist" panose="02110004020202020204"/>
              </a:rPr>
              <a:t>Acelerar</a:t>
            </a:r>
          </a:p>
        </p:txBody>
      </p:sp>
      <p:sp>
        <p:nvSpPr>
          <p:cNvPr id="12" name="Tagline">
            <a:extLst>
              <a:ext uri="{FF2B5EF4-FFF2-40B4-BE49-F238E27FC236}">
                <a16:creationId xmlns:a16="http://schemas.microsoft.com/office/drawing/2014/main" id="{E9F72A68-26EC-281A-ED62-3DAABD47F2D4}"/>
              </a:ext>
            </a:extLst>
          </p:cNvPr>
          <p:cNvSpPr txBox="1"/>
          <p:nvPr/>
        </p:nvSpPr>
        <p:spPr>
          <a:xfrm>
            <a:off x="762000" y="4813300"/>
            <a:ext cx="7366000" cy="69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>
                <a:solidFill>
                  <a:srgbClr val="A3A3A3"/>
                </a:solidFill>
                <a:latin typeface="Geist" panose="02110004020202020204"/>
              </a:rPr>
              <a:t>A IA acelera quem sabe dirigir: contexto, revisão e prova em cada entrega.</a:t>
            </a:r>
          </a:p>
        </p:txBody>
      </p:sp>
      <p:sp>
        <p:nvSpPr>
          <p:cNvPr id="13" name="Divisor do rodape">
            <a:extLst>
              <a:ext uri="{FF2B5EF4-FFF2-40B4-BE49-F238E27FC236}">
                <a16:creationId xmlns:a16="http://schemas.microsoft.com/office/drawing/2014/main" id="{7CEBBF25-491A-9505-D0F2-F19868DA5A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5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8BE96729-2E64-CF02-1306-A60DEAE78C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16" name="Rodape titulo">
            <a:extLst>
              <a:ext uri="{FF2B5EF4-FFF2-40B4-BE49-F238E27FC236}">
                <a16:creationId xmlns:a16="http://schemas.microsoft.com/office/drawing/2014/main" id="{147F59FA-8391-09B5-7956-B4F51C9B0DD6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17" name="Rodape site">
            <a:extLst>
              <a:ext uri="{FF2B5EF4-FFF2-40B4-BE49-F238E27FC236}">
                <a16:creationId xmlns:a16="http://schemas.microsoft.com/office/drawing/2014/main" id="{A44D4E2A-07D4-E41A-10DB-C248D7F9E14F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18" name="Numero do slide">
            <a:extLst>
              <a:ext uri="{FF2B5EF4-FFF2-40B4-BE49-F238E27FC236}">
                <a16:creationId xmlns:a16="http://schemas.microsoft.com/office/drawing/2014/main" id="{1B895C4A-D3BD-E712-F7F3-C07107D0C90C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1F1A8397-F935-45E1-8161-8600ECD6EBEC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22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8673211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B6F62BC1-F661-3AC3-621A-1FE523EAE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Copiloto, não piloto automático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84770DFA-0C78-7F1D-45AF-C467B5B1E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E4F13E8B-8524-3427-D2C8-A1C1096269BD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03 · FUNDAMENTOS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D1AE08A9-E523-CD04-B7A5-C08DE8660CDD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Cinco princípios para usar IA com responsabilidade em engenharia.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11E644E1-F191-616D-B73C-146F6F8C0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499100"/>
            <a:ext cx="11094720" cy="596900"/>
          </a:xfrm>
          <a:prstGeom prst="roundRect">
            <a:avLst>
              <a:gd name="adj" fmla="val 12766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BF47944E-E21D-2E65-ADC2-41B58CBDD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651500"/>
            <a:ext cx="50800" cy="292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7FBA3BD1-682F-97FD-90BB-BDA66D304ED9}"/>
              </a:ext>
            </a:extLst>
          </p:cNvPr>
          <p:cNvSpPr txBox="1"/>
          <p:nvPr/>
        </p:nvSpPr>
        <p:spPr>
          <a:xfrm>
            <a:off x="955040" y="57023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INSIGHT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30087CC3-57D7-62C9-1BA1-DC55BDDD3D7B}"/>
              </a:ext>
            </a:extLst>
          </p:cNvPr>
          <p:cNvSpPr txBox="1"/>
          <p:nvPr/>
        </p:nvSpPr>
        <p:spPr>
          <a:xfrm>
            <a:off x="2072640" y="5651500"/>
            <a:ext cx="92659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A IA rascunha, a pessoa decide e assina. Quem entrega responde pelo resultado.</a:t>
            </a:r>
          </a:p>
        </p:txBody>
      </p:sp>
      <p:sp>
        <p:nvSpPr>
          <p:cNvPr id="75" name="Cartao 1">
            <a:extLst>
              <a:ext uri="{FF2B5EF4-FFF2-40B4-BE49-F238E27FC236}">
                <a16:creationId xmlns:a16="http://schemas.microsoft.com/office/drawing/2014/main" id="{C2502771-B46F-2340-23CA-29C18C5F00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3562773" cy="2070100"/>
          </a:xfrm>
          <a:prstGeom prst="roundRect">
            <a:avLst>
              <a:gd name="adj" fmla="val 3681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6" name="Etiqueta">
            <a:extLst>
              <a:ext uri="{FF2B5EF4-FFF2-40B4-BE49-F238E27FC236}">
                <a16:creationId xmlns:a16="http://schemas.microsoft.com/office/drawing/2014/main" id="{281219C8-512D-07FC-9976-A495B9A3A882}"/>
              </a:ext>
            </a:extLst>
          </p:cNvPr>
          <p:cNvSpPr/>
          <p:nvPr/>
        </p:nvSpPr>
        <p:spPr>
          <a:xfrm>
            <a:off x="751840" y="1638300"/>
            <a:ext cx="10287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SEGURANÇA</a:t>
            </a:r>
          </a:p>
        </p:txBody>
      </p:sp>
      <p:sp>
        <p:nvSpPr>
          <p:cNvPr id="77" name="Cartao titulo 1">
            <a:extLst>
              <a:ext uri="{FF2B5EF4-FFF2-40B4-BE49-F238E27FC236}">
                <a16:creationId xmlns:a16="http://schemas.microsoft.com/office/drawing/2014/main" id="{77D4E2E0-04A4-C0FC-5403-351E75F17B59}"/>
              </a:ext>
            </a:extLst>
          </p:cNvPr>
          <p:cNvSpPr txBox="1"/>
          <p:nvPr/>
        </p:nvSpPr>
        <p:spPr>
          <a:xfrm>
            <a:off x="751840" y="1968500"/>
            <a:ext cx="3156373" cy="292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 b="1">
                <a:solidFill>
                  <a:srgbClr val="FAFAFA"/>
                </a:solidFill>
                <a:latin typeface="Geist" panose="02110004020202020204"/>
              </a:rPr>
              <a:t>IA com responsabilidade</a:t>
            </a:r>
          </a:p>
        </p:txBody>
      </p:sp>
      <p:sp>
        <p:nvSpPr>
          <p:cNvPr id="78" name="Cartao texto 1">
            <a:extLst>
              <a:ext uri="{FF2B5EF4-FFF2-40B4-BE49-F238E27FC236}">
                <a16:creationId xmlns:a16="http://schemas.microsoft.com/office/drawing/2014/main" id="{B4772A11-DB6C-86CC-F406-5C1C57085CBC}"/>
              </a:ext>
            </a:extLst>
          </p:cNvPr>
          <p:cNvSpPr txBox="1"/>
          <p:nvPr/>
        </p:nvSpPr>
        <p:spPr>
          <a:xfrm>
            <a:off x="751840" y="2324100"/>
            <a:ext cx="3156373" cy="1066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A3A3A3"/>
                </a:solidFill>
                <a:latin typeface="Geist" panose="02110004020202020204"/>
              </a:rPr>
              <a:t>Dados sensíveis, segredos e código proprietário só vão a ferramentas aprovadas pela organização.</a:t>
            </a:r>
          </a:p>
        </p:txBody>
      </p:sp>
      <p:sp>
        <p:nvSpPr>
          <p:cNvPr id="79" name="Cartao 2">
            <a:extLst>
              <a:ext uri="{FF2B5EF4-FFF2-40B4-BE49-F238E27FC236}">
                <a16:creationId xmlns:a16="http://schemas.microsoft.com/office/drawing/2014/main" id="{F0EEA2A6-B7B3-200E-16C6-D01A2C0B71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14613" y="1485900"/>
            <a:ext cx="3562774" cy="2070100"/>
          </a:xfrm>
          <a:prstGeom prst="roundRect">
            <a:avLst>
              <a:gd name="adj" fmla="val 3681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0" name="Etiqueta">
            <a:extLst>
              <a:ext uri="{FF2B5EF4-FFF2-40B4-BE49-F238E27FC236}">
                <a16:creationId xmlns:a16="http://schemas.microsoft.com/office/drawing/2014/main" id="{078E6B89-3A35-00B1-E18D-CBF21F4F8CE2}"/>
              </a:ext>
            </a:extLst>
          </p:cNvPr>
          <p:cNvSpPr/>
          <p:nvPr/>
        </p:nvSpPr>
        <p:spPr>
          <a:xfrm>
            <a:off x="4517813" y="1638300"/>
            <a:ext cx="8509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REVISÃO</a:t>
            </a:r>
          </a:p>
        </p:txBody>
      </p:sp>
      <p:sp>
        <p:nvSpPr>
          <p:cNvPr id="81" name="Cartao titulo 2">
            <a:extLst>
              <a:ext uri="{FF2B5EF4-FFF2-40B4-BE49-F238E27FC236}">
                <a16:creationId xmlns:a16="http://schemas.microsoft.com/office/drawing/2014/main" id="{89FCC645-4626-A594-DAC7-43748FD52A2E}"/>
              </a:ext>
            </a:extLst>
          </p:cNvPr>
          <p:cNvSpPr txBox="1"/>
          <p:nvPr/>
        </p:nvSpPr>
        <p:spPr>
          <a:xfrm>
            <a:off x="4517813" y="1968500"/>
            <a:ext cx="3156373" cy="292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 b="1">
                <a:solidFill>
                  <a:srgbClr val="FAFAFA"/>
                </a:solidFill>
                <a:latin typeface="Geist" panose="02110004020202020204"/>
              </a:rPr>
              <a:t>Humano no controle</a:t>
            </a:r>
          </a:p>
        </p:txBody>
      </p:sp>
      <p:sp>
        <p:nvSpPr>
          <p:cNvPr id="82" name="Cartao texto 2">
            <a:extLst>
              <a:ext uri="{FF2B5EF4-FFF2-40B4-BE49-F238E27FC236}">
                <a16:creationId xmlns:a16="http://schemas.microsoft.com/office/drawing/2014/main" id="{4B509FA9-05F1-21F5-A665-3C1683781630}"/>
              </a:ext>
            </a:extLst>
          </p:cNvPr>
          <p:cNvSpPr txBox="1"/>
          <p:nvPr/>
        </p:nvSpPr>
        <p:spPr>
          <a:xfrm>
            <a:off x="4517813" y="2324100"/>
            <a:ext cx="3156373" cy="800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A3A3A3"/>
                </a:solidFill>
                <a:latin typeface="Geist" panose="02110004020202020204"/>
              </a:rPr>
              <a:t>Toda saída passa por revisão, validação técnica e teste compatível com o risco.</a:t>
            </a:r>
          </a:p>
        </p:txBody>
      </p:sp>
      <p:sp>
        <p:nvSpPr>
          <p:cNvPr id="83" name="Cartao 3">
            <a:extLst>
              <a:ext uri="{FF2B5EF4-FFF2-40B4-BE49-F238E27FC236}">
                <a16:creationId xmlns:a16="http://schemas.microsoft.com/office/drawing/2014/main" id="{0DABC835-13A1-3263-25C2-C1708427D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80587" y="1485900"/>
            <a:ext cx="3562773" cy="2070100"/>
          </a:xfrm>
          <a:prstGeom prst="roundRect">
            <a:avLst>
              <a:gd name="adj" fmla="val 3681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4" name="Etiqueta">
            <a:extLst>
              <a:ext uri="{FF2B5EF4-FFF2-40B4-BE49-F238E27FC236}">
                <a16:creationId xmlns:a16="http://schemas.microsoft.com/office/drawing/2014/main" id="{659A3D53-ED07-51FB-F872-9584FA170B10}"/>
              </a:ext>
            </a:extLst>
          </p:cNvPr>
          <p:cNvSpPr/>
          <p:nvPr/>
        </p:nvSpPr>
        <p:spPr>
          <a:xfrm>
            <a:off x="8283787" y="1638300"/>
            <a:ext cx="7620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PADRÃO</a:t>
            </a:r>
          </a:p>
        </p:txBody>
      </p:sp>
      <p:sp>
        <p:nvSpPr>
          <p:cNvPr id="85" name="Cartao titulo 3">
            <a:extLst>
              <a:ext uri="{FF2B5EF4-FFF2-40B4-BE49-F238E27FC236}">
                <a16:creationId xmlns:a16="http://schemas.microsoft.com/office/drawing/2014/main" id="{182127F7-F592-0662-2A9E-4C9DD1AE2940}"/>
              </a:ext>
            </a:extLst>
          </p:cNvPr>
          <p:cNvSpPr txBox="1"/>
          <p:nvPr/>
        </p:nvSpPr>
        <p:spPr>
          <a:xfrm>
            <a:off x="8283787" y="1968500"/>
            <a:ext cx="3156373" cy="292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 b="1">
                <a:solidFill>
                  <a:srgbClr val="FAFAFA"/>
                </a:solidFill>
                <a:latin typeface="Geist" panose="02110004020202020204"/>
              </a:rPr>
              <a:t>Arquitetura antes do prompt</a:t>
            </a:r>
          </a:p>
        </p:txBody>
      </p:sp>
      <p:sp>
        <p:nvSpPr>
          <p:cNvPr id="86" name="Cartao texto 3">
            <a:extLst>
              <a:ext uri="{FF2B5EF4-FFF2-40B4-BE49-F238E27FC236}">
                <a16:creationId xmlns:a16="http://schemas.microsoft.com/office/drawing/2014/main" id="{11CD40FA-EDF9-572E-CCE9-E7955EB21FA4}"/>
              </a:ext>
            </a:extLst>
          </p:cNvPr>
          <p:cNvSpPr txBox="1"/>
          <p:nvPr/>
        </p:nvSpPr>
        <p:spPr>
          <a:xfrm>
            <a:off x="8283787" y="2324100"/>
            <a:ext cx="3156373" cy="800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A3A3A3"/>
                </a:solidFill>
                <a:latin typeface="Geist" panose="02110004020202020204"/>
              </a:rPr>
              <a:t>A IA segue camadas, nomes, contratos e padrões que o projeto já tem.</a:t>
            </a:r>
          </a:p>
        </p:txBody>
      </p:sp>
      <p:sp>
        <p:nvSpPr>
          <p:cNvPr id="87" name="Cartao 4">
            <a:extLst>
              <a:ext uri="{FF2B5EF4-FFF2-40B4-BE49-F238E27FC236}">
                <a16:creationId xmlns:a16="http://schemas.microsoft.com/office/drawing/2014/main" id="{D832B191-BF29-6D8A-D5F5-DF1305712A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3759200"/>
            <a:ext cx="5445760" cy="1536700"/>
          </a:xfrm>
          <a:prstGeom prst="roundRect">
            <a:avLst>
              <a:gd name="adj" fmla="val 4959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8" name="Etiqueta">
            <a:extLst>
              <a:ext uri="{FF2B5EF4-FFF2-40B4-BE49-F238E27FC236}">
                <a16:creationId xmlns:a16="http://schemas.microsoft.com/office/drawing/2014/main" id="{8E766040-40B6-5AB5-C64F-78FF07821EA5}"/>
              </a:ext>
            </a:extLst>
          </p:cNvPr>
          <p:cNvSpPr/>
          <p:nvPr/>
        </p:nvSpPr>
        <p:spPr>
          <a:xfrm>
            <a:off x="751840" y="3911600"/>
            <a:ext cx="8509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MEDIÇÃO</a:t>
            </a:r>
          </a:p>
        </p:txBody>
      </p:sp>
      <p:sp>
        <p:nvSpPr>
          <p:cNvPr id="89" name="Cartao titulo 4">
            <a:extLst>
              <a:ext uri="{FF2B5EF4-FFF2-40B4-BE49-F238E27FC236}">
                <a16:creationId xmlns:a16="http://schemas.microsoft.com/office/drawing/2014/main" id="{681A9752-6783-7FDE-E339-57E10C68F2CC}"/>
              </a:ext>
            </a:extLst>
          </p:cNvPr>
          <p:cNvSpPr txBox="1"/>
          <p:nvPr/>
        </p:nvSpPr>
        <p:spPr>
          <a:xfrm>
            <a:off x="751840" y="4241800"/>
            <a:ext cx="5039360" cy="292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 b="1">
                <a:solidFill>
                  <a:srgbClr val="FAFAFA"/>
                </a:solidFill>
                <a:latin typeface="Geist" panose="02110004020202020204"/>
              </a:rPr>
              <a:t>Evidência antes de entusiasmo</a:t>
            </a:r>
          </a:p>
        </p:txBody>
      </p:sp>
      <p:sp>
        <p:nvSpPr>
          <p:cNvPr id="90" name="Cartao texto 4">
            <a:extLst>
              <a:ext uri="{FF2B5EF4-FFF2-40B4-BE49-F238E27FC236}">
                <a16:creationId xmlns:a16="http://schemas.microsoft.com/office/drawing/2014/main" id="{281CF163-A98E-2267-4E6A-FBB46E3A07D0}"/>
              </a:ext>
            </a:extLst>
          </p:cNvPr>
          <p:cNvSpPr txBox="1"/>
          <p:nvPr/>
        </p:nvSpPr>
        <p:spPr>
          <a:xfrm>
            <a:off x="751840" y="4597400"/>
            <a:ext cx="50393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A3A3A3"/>
                </a:solidFill>
                <a:latin typeface="Geist" panose="02110004020202020204"/>
              </a:rPr>
              <a:t>Hipótese, métrica e medição antes de afirmar que a IA ajudou.</a:t>
            </a:r>
          </a:p>
        </p:txBody>
      </p:sp>
      <p:sp>
        <p:nvSpPr>
          <p:cNvPr id="91" name="Cartao 5">
            <a:extLst>
              <a:ext uri="{FF2B5EF4-FFF2-40B4-BE49-F238E27FC236}">
                <a16:creationId xmlns:a16="http://schemas.microsoft.com/office/drawing/2014/main" id="{65AEA804-20D5-F45B-B2F5-06A8DDCEF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7600" y="3759200"/>
            <a:ext cx="5445760" cy="1536700"/>
          </a:xfrm>
          <a:prstGeom prst="roundRect">
            <a:avLst>
              <a:gd name="adj" fmla="val 4959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2" name="Etiqueta">
            <a:extLst>
              <a:ext uri="{FF2B5EF4-FFF2-40B4-BE49-F238E27FC236}">
                <a16:creationId xmlns:a16="http://schemas.microsoft.com/office/drawing/2014/main" id="{72A5769B-C627-5D0F-3951-04EF40302B63}"/>
              </a:ext>
            </a:extLst>
          </p:cNvPr>
          <p:cNvSpPr/>
          <p:nvPr/>
        </p:nvSpPr>
        <p:spPr>
          <a:xfrm>
            <a:off x="6400800" y="3911600"/>
            <a:ext cx="571500" cy="254000"/>
          </a:xfrm>
          <a:prstGeom prst="roundRect">
            <a:avLst>
              <a:gd name="adj" fmla="val 15000"/>
            </a:avLst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ts val="1600"/>
              </a:lnSpc>
            </a:pPr>
            <a:r>
              <a:rPr lang="pt-BR" sz="1200" b="1">
                <a:solidFill>
                  <a:srgbClr val="FFFFFF"/>
                </a:solidFill>
                <a:latin typeface="Geist Mono"/>
              </a:rPr>
              <a:t>TIME</a:t>
            </a:r>
          </a:p>
        </p:txBody>
      </p:sp>
      <p:sp>
        <p:nvSpPr>
          <p:cNvPr id="93" name="Cartao titulo 5">
            <a:extLst>
              <a:ext uri="{FF2B5EF4-FFF2-40B4-BE49-F238E27FC236}">
                <a16:creationId xmlns:a16="http://schemas.microsoft.com/office/drawing/2014/main" id="{82255F76-92B9-3AB1-362E-FB540DD8A0CE}"/>
              </a:ext>
            </a:extLst>
          </p:cNvPr>
          <p:cNvSpPr txBox="1"/>
          <p:nvPr/>
        </p:nvSpPr>
        <p:spPr>
          <a:xfrm>
            <a:off x="6400800" y="4241800"/>
            <a:ext cx="5039360" cy="292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 b="1">
                <a:solidFill>
                  <a:srgbClr val="FAFAFA"/>
                </a:solidFill>
                <a:latin typeface="Geist" panose="02110004020202020204"/>
              </a:rPr>
              <a:t>Aprendizado compartilhado</a:t>
            </a:r>
          </a:p>
        </p:txBody>
      </p:sp>
      <p:sp>
        <p:nvSpPr>
          <p:cNvPr id="94" name="Cartao texto 5">
            <a:extLst>
              <a:ext uri="{FF2B5EF4-FFF2-40B4-BE49-F238E27FC236}">
                <a16:creationId xmlns:a16="http://schemas.microsoft.com/office/drawing/2014/main" id="{D078ED54-3B96-BF9A-F1E8-7573A56446D8}"/>
              </a:ext>
            </a:extLst>
          </p:cNvPr>
          <p:cNvSpPr txBox="1"/>
          <p:nvPr/>
        </p:nvSpPr>
        <p:spPr>
          <a:xfrm>
            <a:off x="6400800" y="4597400"/>
            <a:ext cx="50393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A3A3A3"/>
                </a:solidFill>
                <a:latin typeface="Geist" panose="02110004020202020204"/>
              </a:rPr>
              <a:t>Prompts, exemplos e erros ficam em um lugar comum para o time evoluir junto.</a:t>
            </a:r>
          </a:p>
        </p:txBody>
      </p:sp>
      <p:sp>
        <p:nvSpPr>
          <p:cNvPr id="95" name="Divisor do rodape">
            <a:extLst>
              <a:ext uri="{FF2B5EF4-FFF2-40B4-BE49-F238E27FC236}">
                <a16:creationId xmlns:a16="http://schemas.microsoft.com/office/drawing/2014/main" id="{1303F1CE-E00D-874F-E25D-EED7A8A5BD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7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26CEFF22-30EB-A121-FB98-A5910E8B4E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98" name="Rodape titulo">
            <a:extLst>
              <a:ext uri="{FF2B5EF4-FFF2-40B4-BE49-F238E27FC236}">
                <a16:creationId xmlns:a16="http://schemas.microsoft.com/office/drawing/2014/main" id="{271F140C-EC5F-6227-4C79-1F54327444A7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99" name="Rodape site">
            <a:extLst>
              <a:ext uri="{FF2B5EF4-FFF2-40B4-BE49-F238E27FC236}">
                <a16:creationId xmlns:a16="http://schemas.microsoft.com/office/drawing/2014/main" id="{53748396-B642-EC78-01C9-9E48BF413501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100" name="Numero do slide">
            <a:extLst>
              <a:ext uri="{FF2B5EF4-FFF2-40B4-BE49-F238E27FC236}">
                <a16:creationId xmlns:a16="http://schemas.microsoft.com/office/drawing/2014/main" id="{1E9DACF8-86E9-3893-A47F-4FC19663D789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861D7790-EBB0-424A-8A7D-224D89F239DC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23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35245648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9A48F99A-9C37-68EB-0892-B35C6B076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Anatomia de um bom prompt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31883442-3E5E-187D-2AF0-88C24D9845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2B282C9E-7F87-B707-EB48-84E54E21B407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03 · CONTEXTO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FC911938-082A-24F3-8427-497F1D95F9C9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Seis blocos transformam um pedido vago em uma instrução verificável.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17A3744C-2807-4430-4BE0-281E6D8EC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245100"/>
            <a:ext cx="11094720" cy="850900"/>
          </a:xfrm>
          <a:prstGeom prst="roundRect">
            <a:avLst>
              <a:gd name="adj" fmla="val 8955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D90FFD48-FAC8-9942-8B92-C66CF45C06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397500"/>
            <a:ext cx="50800" cy="546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B598F17A-5DC1-118E-81CC-5BB278EF4877}"/>
              </a:ext>
            </a:extLst>
          </p:cNvPr>
          <p:cNvSpPr txBox="1"/>
          <p:nvPr/>
        </p:nvSpPr>
        <p:spPr>
          <a:xfrm>
            <a:off x="955040" y="54356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DICA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CC312BF8-E455-EB73-CCC4-68F160CA7738}"/>
              </a:ext>
            </a:extLst>
          </p:cNvPr>
          <p:cNvSpPr txBox="1"/>
          <p:nvPr/>
        </p:nvSpPr>
        <p:spPr>
          <a:xfrm>
            <a:off x="2072640" y="5397500"/>
            <a:ext cx="926592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Peça que a IA liste dúvidas e suposições antes de responder. Isso expõe as lacunas do seu contexto.</a:t>
            </a:r>
          </a:p>
        </p:txBody>
      </p:sp>
      <p:sp>
        <p:nvSpPr>
          <p:cNvPr id="27" name="Bloco de codigo fundo">
            <a:extLst>
              <a:ext uri="{FF2B5EF4-FFF2-40B4-BE49-F238E27FC236}">
                <a16:creationId xmlns:a16="http://schemas.microsoft.com/office/drawing/2014/main" id="{79AEDEAF-A470-9A6A-B235-D4AA03E184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11094720" cy="3556000"/>
          </a:xfrm>
          <a:prstGeom prst="roundRect">
            <a:avLst>
              <a:gd name="adj" fmla="val 2143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Marca do bloco">
            <a:extLst>
              <a:ext uri="{FF2B5EF4-FFF2-40B4-BE49-F238E27FC236}">
                <a16:creationId xmlns:a16="http://schemas.microsoft.com/office/drawing/2014/main" id="{07D9D782-A73E-07EA-DF55-A9D01811AE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01040" y="1498600"/>
            <a:ext cx="355600" cy="38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Bloco de codigo">
            <a:extLst>
              <a:ext uri="{FF2B5EF4-FFF2-40B4-BE49-F238E27FC236}">
                <a16:creationId xmlns:a16="http://schemas.microsoft.com/office/drawing/2014/main" id="{4C3B1FBB-048D-A132-4617-5583449729BB}"/>
              </a:ext>
            </a:extLst>
          </p:cNvPr>
          <p:cNvSpPr txBox="1"/>
          <p:nvPr/>
        </p:nvSpPr>
        <p:spPr>
          <a:xfrm>
            <a:off x="701040" y="1663700"/>
            <a:ext cx="10789920" cy="3213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>
                <a:solidFill>
                  <a:srgbClr val="FAFAFA"/>
                </a:solidFill>
                <a:latin typeface="Geist Mono"/>
              </a:rPr>
              <a:t>1. Contexto: sistema, domínio, stack e problema</a:t>
            </a:r>
          </a:p>
          <a:p>
            <a:pPr>
              <a:lnSpc>
                <a:spcPts val="2300"/>
              </a:lnSpc>
            </a:pPr>
            <a:r>
              <a:rPr lang="pt-BR" sz="1700">
                <a:solidFill>
                  <a:srgbClr val="FAFAFA"/>
                </a:solidFill>
                <a:latin typeface="Geist Mono"/>
              </a:rPr>
              <a:t>2. Papel: desenvolvedor sênior, arquiteto, QA ou revisor</a:t>
            </a:r>
          </a:p>
          <a:p>
            <a:pPr>
              <a:lnSpc>
                <a:spcPts val="2300"/>
              </a:lnSpc>
            </a:pPr>
            <a:r>
              <a:rPr lang="pt-BR" sz="1700">
                <a:solidFill>
                  <a:srgbClr val="FAFAFA"/>
                </a:solidFill>
                <a:latin typeface="Geist Mono"/>
              </a:rPr>
              <a:t>3. Tarefa: o que produzir, sem ambiguidade</a:t>
            </a:r>
          </a:p>
          <a:p>
            <a:pPr>
              <a:lnSpc>
                <a:spcPts val="2300"/>
              </a:lnSpc>
            </a:pPr>
            <a:r>
              <a:rPr lang="pt-BR" sz="1700">
                <a:solidFill>
                  <a:srgbClr val="FAFAFA"/>
                </a:solidFill>
                <a:latin typeface="Geist Mono"/>
              </a:rPr>
              <a:t>4. Restrições: padrões, camadas, o que não mexer</a:t>
            </a:r>
          </a:p>
          <a:p>
            <a:pPr>
              <a:lnSpc>
                <a:spcPts val="2300"/>
              </a:lnSpc>
            </a:pPr>
            <a:r>
              <a:rPr lang="pt-BR" sz="1700">
                <a:solidFill>
                  <a:srgbClr val="FAFAFA"/>
                </a:solidFill>
                <a:latin typeface="Geist Mono"/>
              </a:rPr>
              <a:t>5. Critérios de aceite: como validar a resposta</a:t>
            </a:r>
          </a:p>
          <a:p>
            <a:pPr>
              <a:lnSpc>
                <a:spcPts val="2300"/>
              </a:lnSpc>
            </a:pPr>
            <a:r>
              <a:rPr lang="pt-BR" sz="1700">
                <a:solidFill>
                  <a:srgbClr val="FAFAFA"/>
                </a:solidFill>
                <a:latin typeface="Geist Mono"/>
              </a:rPr>
              <a:t>6. Formato: código, tabela, checklist ou plano de teste</a:t>
            </a:r>
          </a:p>
          <a:p>
            <a:pPr>
              <a:lnSpc>
                <a:spcPts val="2300"/>
              </a:lnSpc>
            </a:pPr>
            <a:endParaRPr lang="pt-BR" sz="1700">
              <a:solidFill>
                <a:srgbClr val="FAFAFA"/>
              </a:solidFill>
              <a:latin typeface="Geist Mono"/>
            </a:endParaRPr>
          </a:p>
          <a:p>
            <a:pPr>
              <a:lnSpc>
                <a:spcPts val="2300"/>
              </a:lnSpc>
            </a:pPr>
            <a:r>
              <a:rPr lang="pt-BR" sz="1700">
                <a:solidFill>
                  <a:srgbClr val="FAFAFA"/>
                </a:solidFill>
                <a:latin typeface="Geist Mono"/>
              </a:rPr>
              <a:t>Exemplo curto</a:t>
            </a:r>
          </a:p>
          <a:p>
            <a:pPr>
              <a:lnSpc>
                <a:spcPts val="2300"/>
              </a:lnSpc>
            </a:pPr>
            <a:r>
              <a:rPr lang="pt-BR" sz="1700">
                <a:solidFill>
                  <a:srgbClr val="FAFAFA"/>
                </a:solidFill>
                <a:latin typeface="Geist Mono"/>
              </a:rPr>
              <a:t>Contexto: API de pedidos, camadas Controller e Service.</a:t>
            </a:r>
          </a:p>
          <a:p>
            <a:pPr>
              <a:lnSpc>
                <a:spcPts val="2300"/>
              </a:lnSpc>
            </a:pPr>
            <a:r>
              <a:rPr lang="pt-BR" sz="1700">
                <a:solidFill>
                  <a:srgbClr val="FAFAFA"/>
                </a:solidFill>
                <a:latin typeface="Geist Mono"/>
              </a:rPr>
              <a:t>Tarefa: validar o CEP no cadastro de endereço.</a:t>
            </a:r>
          </a:p>
          <a:p>
            <a:pPr>
              <a:lnSpc>
                <a:spcPts val="2300"/>
              </a:lnSpc>
            </a:pPr>
            <a:r>
              <a:rPr lang="pt-BR" sz="1700">
                <a:solidFill>
                  <a:srgbClr val="FAFAFA"/>
                </a:solidFill>
                <a:latin typeface="Geist Mono"/>
              </a:rPr>
              <a:t>Aceite: CEP inválido retorna 400 com a mensagem padrão.</a:t>
            </a:r>
          </a:p>
        </p:txBody>
      </p:sp>
      <p:sp>
        <p:nvSpPr>
          <p:cNvPr id="30" name="Divisor do rodape">
            <a:extLst>
              <a:ext uri="{FF2B5EF4-FFF2-40B4-BE49-F238E27FC236}">
                <a16:creationId xmlns:a16="http://schemas.microsoft.com/office/drawing/2014/main" id="{95D20BE7-ED00-A205-70F7-A1D423752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2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985FDF8F-6D18-6E0E-6241-DA65F6AD05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33" name="Rodape titulo">
            <a:extLst>
              <a:ext uri="{FF2B5EF4-FFF2-40B4-BE49-F238E27FC236}">
                <a16:creationId xmlns:a16="http://schemas.microsoft.com/office/drawing/2014/main" id="{BCF0AD5D-303A-2688-0CBA-40C6679CEB1B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34" name="Rodape site">
            <a:extLst>
              <a:ext uri="{FF2B5EF4-FFF2-40B4-BE49-F238E27FC236}">
                <a16:creationId xmlns:a16="http://schemas.microsoft.com/office/drawing/2014/main" id="{E01FAE1B-1AF0-98A5-6BEA-6EA728A0889E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35" name="Numero do slide">
            <a:extLst>
              <a:ext uri="{FF2B5EF4-FFF2-40B4-BE49-F238E27FC236}">
                <a16:creationId xmlns:a16="http://schemas.microsoft.com/office/drawing/2014/main" id="{17B57A01-CA96-1BE2-090D-76DEC3591ABA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9A26D952-DFD5-4D84-9622-064A257FA5FC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24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23022688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BEBD771D-2BF5-EC03-7748-6D9A95304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Matriz de valor e risco por caso de uso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0A1309C6-1EC1-307A-CE4B-819F7E02C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6DB7A286-2FC1-C7AE-869A-69E54948831E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03 · CASOS DE USO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898AD94B-4ABE-F001-CC42-6DB0BEFE231E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Comece onde o valor é alto e o risco baixo. Os níveis são um ponto de partida.</a:t>
            </a:r>
          </a:p>
        </p:txBody>
      </p:sp>
      <p:graphicFrame>
        <p:nvGraphicFramePr>
          <p:cNvPr id="136" name="Tabela" descr="Tabela: Matriz de valor e risco por caso de uso. Colunas: Caso de uso, Valor, Risco, Recomendação">
            <a:extLst>
              <a:ext uri="{FF2B5EF4-FFF2-40B4-BE49-F238E27FC236}">
                <a16:creationId xmlns:a16="http://schemas.microsoft.com/office/drawing/2014/main" id="{85030113-B862-4648-63B9-5AC07AFDBD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419149"/>
              </p:ext>
            </p:extLst>
          </p:nvPr>
        </p:nvGraphicFramePr>
        <p:xfrm>
          <a:off x="548640" y="1625600"/>
          <a:ext cx="11094720" cy="2032000"/>
        </p:xfrm>
        <a:graphic>
          <a:graphicData uri="http://schemas.openxmlformats.org/drawingml/2006/table">
            <a:tbl>
              <a:tblPr firstRow="1">
                <a:tableStyleId>{2D5ABB26-0587-4C30-8999-92F81FD0307C}</a:tableStyleId>
              </a:tblPr>
              <a:tblGrid>
                <a:gridCol w="3481252">
                  <a:extLst>
                    <a:ext uri="{9D8B030D-6E8A-4147-A177-3AD203B41FA5}">
                      <a16:colId xmlns:a16="http://schemas.microsoft.com/office/drawing/2014/main" val="2713933864"/>
                    </a:ext>
                  </a:extLst>
                </a:gridCol>
                <a:gridCol w="1825534">
                  <a:extLst>
                    <a:ext uri="{9D8B030D-6E8A-4147-A177-3AD203B41FA5}">
                      <a16:colId xmlns:a16="http://schemas.microsoft.com/office/drawing/2014/main" val="1717129127"/>
                    </a:ext>
                  </a:extLst>
                </a:gridCol>
                <a:gridCol w="1768929">
                  <a:extLst>
                    <a:ext uri="{9D8B030D-6E8A-4147-A177-3AD203B41FA5}">
                      <a16:colId xmlns:a16="http://schemas.microsoft.com/office/drawing/2014/main" val="1798772598"/>
                    </a:ext>
                  </a:extLst>
                </a:gridCol>
                <a:gridCol w="4019006">
                  <a:extLst>
                    <a:ext uri="{9D8B030D-6E8A-4147-A177-3AD203B41FA5}">
                      <a16:colId xmlns:a16="http://schemas.microsoft.com/office/drawing/2014/main" val="39981163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CASO DE USO</a:t>
                      </a:r>
                    </a:p>
                  </a:txBody>
                  <a:tcPr marL="0" marR="152400" marT="50800" marB="76200">
                    <a:lnB w="25400">
                      <a:solidFill>
                        <a:srgbClr val="652AF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VALOR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652AF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RISCO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652AF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RECOMENDAÇÃO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652AFB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7735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FAFAFA"/>
                          </a:solidFill>
                          <a:latin typeface="Geist"/>
                        </a:rPr>
                        <a:t>Documentação de código e fluxos</a:t>
                      </a:r>
                    </a:p>
                  </a:txBody>
                  <a:tcPr marL="0" marR="152400" marT="50800" marB="50800">
                    <a:lnT w="25400">
                      <a:solidFill>
                        <a:srgbClr val="652AFB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Alto</a:t>
                      </a:r>
                    </a:p>
                  </a:txBody>
                  <a:tcPr marL="152400" marR="152400" marT="50800" marB="50800">
                    <a:lnT w="25400">
                      <a:solidFill>
                        <a:srgbClr val="652AFB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Baixo</a:t>
                      </a:r>
                    </a:p>
                  </a:txBody>
                  <a:tcPr marL="152400" marR="152400" marT="50800" marB="50800">
                    <a:lnT w="25400">
                      <a:solidFill>
                        <a:srgbClr val="652AFB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Começar por aqui</a:t>
                      </a:r>
                    </a:p>
                  </a:txBody>
                  <a:tcPr marL="152400" marR="152400" marT="50800" marB="50800">
                    <a:lnT w="25400">
                      <a:solidFill>
                        <a:srgbClr val="652AFB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58868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FAFAFA"/>
                          </a:solidFill>
                          <a:latin typeface="Geist"/>
                        </a:rPr>
                        <a:t>Cenários de teste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Alto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Baixo a médio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Começar por aqui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71105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FAFAFA"/>
                          </a:solidFill>
                          <a:latin typeface="Geist"/>
                        </a:rPr>
                        <a:t>Análise de requisitos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Alto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Médio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Revisar com quem responde pelo negócio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01318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FAFAFA"/>
                          </a:solidFill>
                          <a:latin typeface="Geist"/>
                        </a:rPr>
                        <a:t>Código auxiliar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Médio a alto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Médio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Exigir code review e testes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33373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FAFAFA"/>
                          </a:solidFill>
                          <a:latin typeface="Geist"/>
                        </a:rPr>
                        <a:t>Conversão de legado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Alto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Alto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Escrever testes de caracterização antes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68296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FAFAFA"/>
                          </a:solidFill>
                          <a:latin typeface="Geist"/>
                        </a:rPr>
                        <a:t>Análise de dados sensíveis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Alto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Alto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Somente em ambiente aprovado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80183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FAFAFA"/>
                          </a:solidFill>
                          <a:latin typeface="Geist"/>
                        </a:rPr>
                        <a:t>Treinar ou ajustar modelos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Médio a alto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Alto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Exige governança e curadoria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398048"/>
                  </a:ext>
                </a:extLst>
              </a:tr>
            </a:tbl>
          </a:graphicData>
        </a:graphic>
      </p:graphicFrame>
      <p:sp>
        <p:nvSpPr>
          <p:cNvPr id="137" name="Divisor do rodape">
            <a:extLst>
              <a:ext uri="{FF2B5EF4-FFF2-40B4-BE49-F238E27FC236}">
                <a16:creationId xmlns:a16="http://schemas.microsoft.com/office/drawing/2014/main" id="{5F2D1F67-ECD0-006F-88A5-D8B236EFA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9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2330C26B-34CE-0560-B1F0-1D8BB34CB1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140" name="Rodape titulo">
            <a:extLst>
              <a:ext uri="{FF2B5EF4-FFF2-40B4-BE49-F238E27FC236}">
                <a16:creationId xmlns:a16="http://schemas.microsoft.com/office/drawing/2014/main" id="{9C22BB85-D3C8-ECA8-45B3-8EA38A7300ED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141" name="Rodape site">
            <a:extLst>
              <a:ext uri="{FF2B5EF4-FFF2-40B4-BE49-F238E27FC236}">
                <a16:creationId xmlns:a16="http://schemas.microsoft.com/office/drawing/2014/main" id="{1DE144DA-9B84-D7B5-72C7-35C3CED8EEE3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142" name="Numero do slide">
            <a:extLst>
              <a:ext uri="{FF2B5EF4-FFF2-40B4-BE49-F238E27FC236}">
                <a16:creationId xmlns:a16="http://schemas.microsoft.com/office/drawing/2014/main" id="{B6739C70-02D1-47F6-7802-7171FACEF992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585686F0-BCE4-4856-86D1-9A52F7B85907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25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29548776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42C57962-17E4-5027-286C-90E2CD98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Antes de enviar algo a uma ferramenta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6EEA5AC4-5867-F168-0C54-DF63DE8B3E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95F944C5-FB89-12B8-BC18-FCAC39B5A3F4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03 · GOVERNANÇA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89B237FF-4762-C2FF-4729-6E52E7785289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Duas listas práticas para decidir o que pode ser colado.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ECCDA1AE-C417-C65C-5595-D85F09E775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499100"/>
            <a:ext cx="11094720" cy="596900"/>
          </a:xfrm>
          <a:prstGeom prst="roundRect">
            <a:avLst>
              <a:gd name="adj" fmla="val 12766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997DDE7F-9365-B4BB-145D-1887569560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651500"/>
            <a:ext cx="50800" cy="292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718D4FBA-00F0-EBF2-EA55-2C1D44FF3241}"/>
              </a:ext>
            </a:extLst>
          </p:cNvPr>
          <p:cNvSpPr txBox="1"/>
          <p:nvPr/>
        </p:nvSpPr>
        <p:spPr>
          <a:xfrm>
            <a:off x="955040" y="57023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ALERTA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28624EE9-C5E5-649D-A178-5BFCF5B2CEBA}"/>
              </a:ext>
            </a:extLst>
          </p:cNvPr>
          <p:cNvSpPr txBox="1"/>
          <p:nvPr/>
        </p:nvSpPr>
        <p:spPr>
          <a:xfrm>
            <a:off x="2072640" y="5651500"/>
            <a:ext cx="92659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Na dúvida, pare e pergunte. Depois do envio, o dado já saiu do seu controle.</a:t>
            </a:r>
          </a:p>
        </p:txBody>
      </p:sp>
      <p:sp>
        <p:nvSpPr>
          <p:cNvPr id="65" name="Cartao 1">
            <a:extLst>
              <a:ext uri="{FF2B5EF4-FFF2-40B4-BE49-F238E27FC236}">
                <a16:creationId xmlns:a16="http://schemas.microsoft.com/office/drawing/2014/main" id="{FD350DD9-982C-F969-DA3E-DB089E3624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5445760" cy="3810000"/>
          </a:xfrm>
          <a:prstGeom prst="roundRect">
            <a:avLst>
              <a:gd name="adj" fmla="val 200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6" name="Marca do cartao">
            <a:extLst>
              <a:ext uri="{FF2B5EF4-FFF2-40B4-BE49-F238E27FC236}">
                <a16:creationId xmlns:a16="http://schemas.microsoft.com/office/drawing/2014/main" id="{4A80AB78-9F25-15C9-A50A-7E1AAEDAE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1739900"/>
            <a:ext cx="355600" cy="38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7" name="Cabecalho 1">
            <a:extLst>
              <a:ext uri="{FF2B5EF4-FFF2-40B4-BE49-F238E27FC236}">
                <a16:creationId xmlns:a16="http://schemas.microsoft.com/office/drawing/2014/main" id="{AE86223F-7412-EA95-55AF-CE35BF236B87}"/>
              </a:ext>
            </a:extLst>
          </p:cNvPr>
          <p:cNvSpPr txBox="1"/>
          <p:nvPr/>
        </p:nvSpPr>
        <p:spPr>
          <a:xfrm>
            <a:off x="802640" y="1892300"/>
            <a:ext cx="4937760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Pode seguir, com revisão</a:t>
            </a:r>
          </a:p>
        </p:txBody>
      </p:sp>
      <p:sp>
        <p:nvSpPr>
          <p:cNvPr id="68" name="Marcador">
            <a:extLst>
              <a:ext uri="{FF2B5EF4-FFF2-40B4-BE49-F238E27FC236}">
                <a16:creationId xmlns:a16="http://schemas.microsoft.com/office/drawing/2014/main" id="{12782658-227E-AD60-9C84-DC4AA1A897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248920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9" name="Item 1">
            <a:extLst>
              <a:ext uri="{FF2B5EF4-FFF2-40B4-BE49-F238E27FC236}">
                <a16:creationId xmlns:a16="http://schemas.microsoft.com/office/drawing/2014/main" id="{64ABACC3-8A9D-0B7A-B6EA-5C19D9271EB4}"/>
              </a:ext>
            </a:extLst>
          </p:cNvPr>
          <p:cNvSpPr txBox="1"/>
          <p:nvPr/>
        </p:nvSpPr>
        <p:spPr>
          <a:xfrm>
            <a:off x="1056640" y="2374900"/>
            <a:ext cx="468376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Código de estudo e exemplos públicos</a:t>
            </a:r>
          </a:p>
        </p:txBody>
      </p:sp>
      <p:sp>
        <p:nvSpPr>
          <p:cNvPr id="70" name="Marcador">
            <a:extLst>
              <a:ext uri="{FF2B5EF4-FFF2-40B4-BE49-F238E27FC236}">
                <a16:creationId xmlns:a16="http://schemas.microsoft.com/office/drawing/2014/main" id="{8BA45E52-08B9-92D5-C6FA-44CA88EC2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297180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1" name="Item 2">
            <a:extLst>
              <a:ext uri="{FF2B5EF4-FFF2-40B4-BE49-F238E27FC236}">
                <a16:creationId xmlns:a16="http://schemas.microsoft.com/office/drawing/2014/main" id="{A587D9EA-3BF4-AB4A-4AAA-E5186CE84AC8}"/>
              </a:ext>
            </a:extLst>
          </p:cNvPr>
          <p:cNvSpPr txBox="1"/>
          <p:nvPr/>
        </p:nvSpPr>
        <p:spPr>
          <a:xfrm>
            <a:off x="1056640" y="2857500"/>
            <a:ext cx="468376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Trechos mascarados, sem segredos nem nomes reais</a:t>
            </a:r>
          </a:p>
        </p:txBody>
      </p:sp>
      <p:sp>
        <p:nvSpPr>
          <p:cNvPr id="72" name="Marcador">
            <a:extLst>
              <a:ext uri="{FF2B5EF4-FFF2-40B4-BE49-F238E27FC236}">
                <a16:creationId xmlns:a16="http://schemas.microsoft.com/office/drawing/2014/main" id="{74A972E4-5326-6630-3AF1-983329F5F5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375920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3" name="Item 3">
            <a:extLst>
              <a:ext uri="{FF2B5EF4-FFF2-40B4-BE49-F238E27FC236}">
                <a16:creationId xmlns:a16="http://schemas.microsoft.com/office/drawing/2014/main" id="{3CDD6116-26C3-B3F8-CA31-644FF1ECC0BE}"/>
              </a:ext>
            </a:extLst>
          </p:cNvPr>
          <p:cNvSpPr txBox="1"/>
          <p:nvPr/>
        </p:nvSpPr>
        <p:spPr>
          <a:xfrm>
            <a:off x="1056640" y="3644900"/>
            <a:ext cx="468376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Dados fictícios criados para o teste</a:t>
            </a:r>
          </a:p>
        </p:txBody>
      </p:sp>
      <p:sp>
        <p:nvSpPr>
          <p:cNvPr id="74" name="Marcador">
            <a:extLst>
              <a:ext uri="{FF2B5EF4-FFF2-40B4-BE49-F238E27FC236}">
                <a16:creationId xmlns:a16="http://schemas.microsoft.com/office/drawing/2014/main" id="{A63778F9-EDB8-2076-F884-20E94E20D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640" y="424180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5" name="Item 4">
            <a:extLst>
              <a:ext uri="{FF2B5EF4-FFF2-40B4-BE49-F238E27FC236}">
                <a16:creationId xmlns:a16="http://schemas.microsoft.com/office/drawing/2014/main" id="{E0771086-CFCA-24C9-643D-979F2C4F4233}"/>
              </a:ext>
            </a:extLst>
          </p:cNvPr>
          <p:cNvSpPr txBox="1"/>
          <p:nvPr/>
        </p:nvSpPr>
        <p:spPr>
          <a:xfrm>
            <a:off x="1056640" y="4127500"/>
            <a:ext cx="468376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Perguntas sobre conceitos e documentação oficial</a:t>
            </a:r>
          </a:p>
        </p:txBody>
      </p:sp>
      <p:sp>
        <p:nvSpPr>
          <p:cNvPr id="76" name="Cartao 2">
            <a:extLst>
              <a:ext uri="{FF2B5EF4-FFF2-40B4-BE49-F238E27FC236}">
                <a16:creationId xmlns:a16="http://schemas.microsoft.com/office/drawing/2014/main" id="{2CC4D57B-6B38-39D0-52CC-FE7C8FA49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7600" y="1485900"/>
            <a:ext cx="5445760" cy="3810000"/>
          </a:xfrm>
          <a:prstGeom prst="roundRect">
            <a:avLst>
              <a:gd name="adj" fmla="val 2000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7" name="Marca do cartao">
            <a:extLst>
              <a:ext uri="{FF2B5EF4-FFF2-40B4-BE49-F238E27FC236}">
                <a16:creationId xmlns:a16="http://schemas.microsoft.com/office/drawing/2014/main" id="{281E749F-5E09-4EDC-CC55-14E3806843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1739900"/>
            <a:ext cx="355600" cy="38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8" name="Cabecalho 2">
            <a:extLst>
              <a:ext uri="{FF2B5EF4-FFF2-40B4-BE49-F238E27FC236}">
                <a16:creationId xmlns:a16="http://schemas.microsoft.com/office/drawing/2014/main" id="{CFB51CB2-763A-D1B7-7E11-4E7E2FA30528}"/>
              </a:ext>
            </a:extLst>
          </p:cNvPr>
          <p:cNvSpPr txBox="1"/>
          <p:nvPr/>
        </p:nvSpPr>
        <p:spPr>
          <a:xfrm>
            <a:off x="6451600" y="1892300"/>
            <a:ext cx="4937760" cy="342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Só com contrato e aprovação</a:t>
            </a:r>
          </a:p>
        </p:txBody>
      </p:sp>
      <p:sp>
        <p:nvSpPr>
          <p:cNvPr id="79" name="Marcador">
            <a:extLst>
              <a:ext uri="{FF2B5EF4-FFF2-40B4-BE49-F238E27FC236}">
                <a16:creationId xmlns:a16="http://schemas.microsoft.com/office/drawing/2014/main" id="{5B6D33E1-8AA0-D6EE-0E8E-FB84CABD0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248920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0" name="Item 1">
            <a:extLst>
              <a:ext uri="{FF2B5EF4-FFF2-40B4-BE49-F238E27FC236}">
                <a16:creationId xmlns:a16="http://schemas.microsoft.com/office/drawing/2014/main" id="{C58B7117-83F7-2A8A-8F7A-7F0C85C7210B}"/>
              </a:ext>
            </a:extLst>
          </p:cNvPr>
          <p:cNvSpPr txBox="1"/>
          <p:nvPr/>
        </p:nvSpPr>
        <p:spPr>
          <a:xfrm>
            <a:off x="6705600" y="2374900"/>
            <a:ext cx="468376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Dados pessoais e informações de clientes</a:t>
            </a:r>
          </a:p>
        </p:txBody>
      </p:sp>
      <p:sp>
        <p:nvSpPr>
          <p:cNvPr id="81" name="Marcador">
            <a:extLst>
              <a:ext uri="{FF2B5EF4-FFF2-40B4-BE49-F238E27FC236}">
                <a16:creationId xmlns:a16="http://schemas.microsoft.com/office/drawing/2014/main" id="{74406E79-1E16-19B6-A1F0-4E81AA752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297180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2" name="Item 2">
            <a:extLst>
              <a:ext uri="{FF2B5EF4-FFF2-40B4-BE49-F238E27FC236}">
                <a16:creationId xmlns:a16="http://schemas.microsoft.com/office/drawing/2014/main" id="{8B8F628E-F152-2952-6DE5-FC2C110DF05F}"/>
              </a:ext>
            </a:extLst>
          </p:cNvPr>
          <p:cNvSpPr txBox="1"/>
          <p:nvPr/>
        </p:nvSpPr>
        <p:spPr>
          <a:xfrm>
            <a:off x="6705600" y="2857500"/>
            <a:ext cx="468376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Código proprietário e contratos confidenciais</a:t>
            </a:r>
          </a:p>
        </p:txBody>
      </p:sp>
      <p:sp>
        <p:nvSpPr>
          <p:cNvPr id="83" name="Marcador">
            <a:extLst>
              <a:ext uri="{FF2B5EF4-FFF2-40B4-BE49-F238E27FC236}">
                <a16:creationId xmlns:a16="http://schemas.microsoft.com/office/drawing/2014/main" id="{87A04022-142D-C0F1-CE24-50A50850A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375920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4" name="Item 3">
            <a:extLst>
              <a:ext uri="{FF2B5EF4-FFF2-40B4-BE49-F238E27FC236}">
                <a16:creationId xmlns:a16="http://schemas.microsoft.com/office/drawing/2014/main" id="{719897BA-6DF1-A223-963F-FEFDA77EF6DB}"/>
              </a:ext>
            </a:extLst>
          </p:cNvPr>
          <p:cNvSpPr txBox="1"/>
          <p:nvPr/>
        </p:nvSpPr>
        <p:spPr>
          <a:xfrm>
            <a:off x="6705600" y="3644900"/>
            <a:ext cx="468376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Informações financeiras e segredos comerciais</a:t>
            </a:r>
          </a:p>
        </p:txBody>
      </p:sp>
      <p:sp>
        <p:nvSpPr>
          <p:cNvPr id="85" name="Marcador">
            <a:extLst>
              <a:ext uri="{FF2B5EF4-FFF2-40B4-BE49-F238E27FC236}">
                <a16:creationId xmlns:a16="http://schemas.microsoft.com/office/drawing/2014/main" id="{B987C66E-B045-2F9F-9B2D-CB40B04CA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51600" y="454660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6" name="Item 4">
            <a:extLst>
              <a:ext uri="{FF2B5EF4-FFF2-40B4-BE49-F238E27FC236}">
                <a16:creationId xmlns:a16="http://schemas.microsoft.com/office/drawing/2014/main" id="{B713BC4C-57BB-2516-9256-3C5B92A72670}"/>
              </a:ext>
            </a:extLst>
          </p:cNvPr>
          <p:cNvSpPr txBox="1"/>
          <p:nvPr/>
        </p:nvSpPr>
        <p:spPr>
          <a:xfrm>
            <a:off x="6705600" y="4432300"/>
            <a:ext cx="468376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Credenciais, tokens e chaves: nunca, em nenhum caso</a:t>
            </a:r>
          </a:p>
        </p:txBody>
      </p:sp>
      <p:sp>
        <p:nvSpPr>
          <p:cNvPr id="87" name="Divisor do rodape">
            <a:extLst>
              <a:ext uri="{FF2B5EF4-FFF2-40B4-BE49-F238E27FC236}">
                <a16:creationId xmlns:a16="http://schemas.microsoft.com/office/drawing/2014/main" id="{1B6D3EED-BB89-4CA8-3097-9279858442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9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D52A557D-0988-6B3B-6123-90303F5C83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90" name="Rodape titulo">
            <a:extLst>
              <a:ext uri="{FF2B5EF4-FFF2-40B4-BE49-F238E27FC236}">
                <a16:creationId xmlns:a16="http://schemas.microsoft.com/office/drawing/2014/main" id="{922F6C87-9DC5-321D-9B1A-289BF7C1A122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91" name="Rodape site">
            <a:extLst>
              <a:ext uri="{FF2B5EF4-FFF2-40B4-BE49-F238E27FC236}">
                <a16:creationId xmlns:a16="http://schemas.microsoft.com/office/drawing/2014/main" id="{50F52758-97E5-72AC-84E4-8F7DC9F997B4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92" name="Numero do slide">
            <a:extLst>
              <a:ext uri="{FF2B5EF4-FFF2-40B4-BE49-F238E27FC236}">
                <a16:creationId xmlns:a16="http://schemas.microsoft.com/office/drawing/2014/main" id="{90109175-8F8F-5ECA-7C03-236E765C8DE2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3262C6EE-7C2B-4352-B9BF-53B8FB4EE8A7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26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22288987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00092833-E5ED-4209-B93E-46E1AA3AA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Orquestração: do contexto à entrega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D9AE84DE-795F-BF4A-2E30-8AE996C93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A12B73E7-9E7E-841A-BC14-53BF8C9D388E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03 · ORQUESTRAÇÃO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196644D7-7230-B128-1DB1-75423E7EE063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Um fluxo em que cada etapa deixa rastro e pode ser conferida.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80DE8C33-4436-A28A-3866-EDF21D5B10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245100"/>
            <a:ext cx="11094720" cy="850900"/>
          </a:xfrm>
          <a:prstGeom prst="roundRect">
            <a:avLst>
              <a:gd name="adj" fmla="val 8955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95A7C75B-0D7D-046F-CE50-D2485E213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397500"/>
            <a:ext cx="50800" cy="546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91CDC04B-C39A-8785-E3C1-7B4D75022AF9}"/>
              </a:ext>
            </a:extLst>
          </p:cNvPr>
          <p:cNvSpPr txBox="1"/>
          <p:nvPr/>
        </p:nvSpPr>
        <p:spPr>
          <a:xfrm>
            <a:off x="955040" y="54356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ALERTA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F7D5D672-8B10-DD99-3A71-0B8600CE5A42}"/>
              </a:ext>
            </a:extLst>
          </p:cNvPr>
          <p:cNvSpPr txBox="1"/>
          <p:nvPr/>
        </p:nvSpPr>
        <p:spPr>
          <a:xfrm>
            <a:off x="2072640" y="5397500"/>
            <a:ext cx="926592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Respeite a política de autoria da casa: algumas organizações exigem registrar o uso de IA, outras restringem marcas nos artefatos.</a:t>
            </a:r>
          </a:p>
        </p:txBody>
      </p:sp>
      <p:sp>
        <p:nvSpPr>
          <p:cNvPr id="85" name="Trilha 1">
            <a:extLst>
              <a:ext uri="{FF2B5EF4-FFF2-40B4-BE49-F238E27FC236}">
                <a16:creationId xmlns:a16="http://schemas.microsoft.com/office/drawing/2014/main" id="{8D19B7BD-B64B-025B-B06B-161F0A5D2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6" name="Numero 1">
            <a:extLst>
              <a:ext uri="{FF2B5EF4-FFF2-40B4-BE49-F238E27FC236}">
                <a16:creationId xmlns:a16="http://schemas.microsoft.com/office/drawing/2014/main" id="{B34A9AAC-A716-2B6E-9B15-922416B52669}"/>
              </a:ext>
            </a:extLst>
          </p:cNvPr>
          <p:cNvSpPr txBox="1"/>
          <p:nvPr/>
        </p:nvSpPr>
        <p:spPr>
          <a:xfrm>
            <a:off x="548640" y="16637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01</a:t>
            </a:r>
          </a:p>
        </p:txBody>
      </p:sp>
      <p:sp>
        <p:nvSpPr>
          <p:cNvPr id="87" name="Etapa 1">
            <a:extLst>
              <a:ext uri="{FF2B5EF4-FFF2-40B4-BE49-F238E27FC236}">
                <a16:creationId xmlns:a16="http://schemas.microsoft.com/office/drawing/2014/main" id="{E58F8775-F1D1-A8CA-0AC5-ECC6E88C8CCF}"/>
              </a:ext>
            </a:extLst>
          </p:cNvPr>
          <p:cNvSpPr txBox="1"/>
          <p:nvPr/>
        </p:nvSpPr>
        <p:spPr>
          <a:xfrm>
            <a:off x="1259840" y="1714500"/>
            <a:ext cx="191008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Contexto</a:t>
            </a:r>
          </a:p>
        </p:txBody>
      </p:sp>
      <p:sp>
        <p:nvSpPr>
          <p:cNvPr id="88" name="Etapa texto 1">
            <a:extLst>
              <a:ext uri="{FF2B5EF4-FFF2-40B4-BE49-F238E27FC236}">
                <a16:creationId xmlns:a16="http://schemas.microsoft.com/office/drawing/2014/main" id="{870B82D8-C9DA-F263-B146-91FB21EABE60}"/>
              </a:ext>
            </a:extLst>
          </p:cNvPr>
          <p:cNvSpPr txBox="1"/>
          <p:nvPr/>
        </p:nvSpPr>
        <p:spPr>
          <a:xfrm>
            <a:off x="548640" y="2387600"/>
            <a:ext cx="2621280" cy="76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000"/>
              </a:lnSpc>
            </a:pPr>
            <a:r>
              <a:rPr lang="pt-BR" sz="1400">
                <a:solidFill>
                  <a:srgbClr val="A3A3A3"/>
                </a:solidFill>
                <a:latin typeface="Geist" panose="02110004020202020204"/>
              </a:rPr>
              <a:t>Instruções persistentes do projeto e pacote completo do item de trabalho.</a:t>
            </a:r>
          </a:p>
        </p:txBody>
      </p:sp>
      <p:sp>
        <p:nvSpPr>
          <p:cNvPr id="89" name="Trilha 2">
            <a:extLst>
              <a:ext uri="{FF2B5EF4-FFF2-40B4-BE49-F238E27FC236}">
                <a16:creationId xmlns:a16="http://schemas.microsoft.com/office/drawing/2014/main" id="{5CBE4C1B-47A5-E9B6-4462-C843C4712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73120" y="14859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0" name="Numero 2">
            <a:extLst>
              <a:ext uri="{FF2B5EF4-FFF2-40B4-BE49-F238E27FC236}">
                <a16:creationId xmlns:a16="http://schemas.microsoft.com/office/drawing/2014/main" id="{50AD2533-B4BE-35CB-8B89-EA0806BA559B}"/>
              </a:ext>
            </a:extLst>
          </p:cNvPr>
          <p:cNvSpPr txBox="1"/>
          <p:nvPr/>
        </p:nvSpPr>
        <p:spPr>
          <a:xfrm>
            <a:off x="3373120" y="16637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02</a:t>
            </a:r>
          </a:p>
        </p:txBody>
      </p:sp>
      <p:sp>
        <p:nvSpPr>
          <p:cNvPr id="91" name="Etapa 2">
            <a:extLst>
              <a:ext uri="{FF2B5EF4-FFF2-40B4-BE49-F238E27FC236}">
                <a16:creationId xmlns:a16="http://schemas.microsoft.com/office/drawing/2014/main" id="{553ACE0B-85E2-81EF-9584-5C792EB5848D}"/>
              </a:ext>
            </a:extLst>
          </p:cNvPr>
          <p:cNvSpPr txBox="1"/>
          <p:nvPr/>
        </p:nvSpPr>
        <p:spPr>
          <a:xfrm>
            <a:off x="4084320" y="1714500"/>
            <a:ext cx="191008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Mapear padrões</a:t>
            </a:r>
          </a:p>
        </p:txBody>
      </p:sp>
      <p:sp>
        <p:nvSpPr>
          <p:cNvPr id="92" name="Etapa texto 2">
            <a:extLst>
              <a:ext uri="{FF2B5EF4-FFF2-40B4-BE49-F238E27FC236}">
                <a16:creationId xmlns:a16="http://schemas.microsoft.com/office/drawing/2014/main" id="{89501810-7610-4987-EF0D-E107EBAA17CC}"/>
              </a:ext>
            </a:extLst>
          </p:cNvPr>
          <p:cNvSpPr txBox="1"/>
          <p:nvPr/>
        </p:nvSpPr>
        <p:spPr>
          <a:xfrm>
            <a:off x="3373120" y="2387600"/>
            <a:ext cx="2621280" cy="76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000"/>
              </a:lnSpc>
            </a:pPr>
            <a:r>
              <a:rPr lang="pt-BR" sz="1400">
                <a:solidFill>
                  <a:srgbClr val="A3A3A3"/>
                </a:solidFill>
                <a:latin typeface="Geist" panose="02110004020202020204"/>
              </a:rPr>
              <a:t>Buscar arquivos semelhantes e confirmar se o escopo já existe.</a:t>
            </a:r>
          </a:p>
        </p:txBody>
      </p:sp>
      <p:sp>
        <p:nvSpPr>
          <p:cNvPr id="93" name="Trilha 3">
            <a:extLst>
              <a:ext uri="{FF2B5EF4-FFF2-40B4-BE49-F238E27FC236}">
                <a16:creationId xmlns:a16="http://schemas.microsoft.com/office/drawing/2014/main" id="{0DEF2488-8CEE-07DC-654C-78F9ED4CBE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7600" y="14859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4" name="Numero 3">
            <a:extLst>
              <a:ext uri="{FF2B5EF4-FFF2-40B4-BE49-F238E27FC236}">
                <a16:creationId xmlns:a16="http://schemas.microsoft.com/office/drawing/2014/main" id="{2A12D141-39C2-4AD3-3D0B-4B47C1D775CC}"/>
              </a:ext>
            </a:extLst>
          </p:cNvPr>
          <p:cNvSpPr txBox="1"/>
          <p:nvPr/>
        </p:nvSpPr>
        <p:spPr>
          <a:xfrm>
            <a:off x="6197600" y="16637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03</a:t>
            </a:r>
          </a:p>
        </p:txBody>
      </p:sp>
      <p:sp>
        <p:nvSpPr>
          <p:cNvPr id="95" name="Etapa 3">
            <a:extLst>
              <a:ext uri="{FF2B5EF4-FFF2-40B4-BE49-F238E27FC236}">
                <a16:creationId xmlns:a16="http://schemas.microsoft.com/office/drawing/2014/main" id="{D1196AA1-183B-6CC0-188B-793DA2616B82}"/>
              </a:ext>
            </a:extLst>
          </p:cNvPr>
          <p:cNvSpPr txBox="1"/>
          <p:nvPr/>
        </p:nvSpPr>
        <p:spPr>
          <a:xfrm>
            <a:off x="6908800" y="1714500"/>
            <a:ext cx="191008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Fragmento</a:t>
            </a:r>
          </a:p>
        </p:txBody>
      </p:sp>
      <p:sp>
        <p:nvSpPr>
          <p:cNvPr id="96" name="Etapa texto 3">
            <a:extLst>
              <a:ext uri="{FF2B5EF4-FFF2-40B4-BE49-F238E27FC236}">
                <a16:creationId xmlns:a16="http://schemas.microsoft.com/office/drawing/2014/main" id="{417F52A0-2C1C-020A-5C1A-BAD620F4435D}"/>
              </a:ext>
            </a:extLst>
          </p:cNvPr>
          <p:cNvSpPr txBox="1"/>
          <p:nvPr/>
        </p:nvSpPr>
        <p:spPr>
          <a:xfrm>
            <a:off x="6197600" y="2387600"/>
            <a:ext cx="2621280" cy="76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000"/>
              </a:lnSpc>
            </a:pPr>
            <a:r>
              <a:rPr lang="pt-BR" sz="1400">
                <a:solidFill>
                  <a:srgbClr val="A3A3A3"/>
                </a:solidFill>
                <a:latin typeface="Geist" panose="02110004020202020204"/>
              </a:rPr>
              <a:t>Implementar uma preocupação por vez, em mudança pequena e revisável.</a:t>
            </a:r>
          </a:p>
        </p:txBody>
      </p:sp>
      <p:sp>
        <p:nvSpPr>
          <p:cNvPr id="97" name="Trilha 4">
            <a:extLst>
              <a:ext uri="{FF2B5EF4-FFF2-40B4-BE49-F238E27FC236}">
                <a16:creationId xmlns:a16="http://schemas.microsoft.com/office/drawing/2014/main" id="{EE695830-5FCE-3E81-96C0-CDD4CD63D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022080" y="1485900"/>
            <a:ext cx="2621281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8" name="Numero 4">
            <a:extLst>
              <a:ext uri="{FF2B5EF4-FFF2-40B4-BE49-F238E27FC236}">
                <a16:creationId xmlns:a16="http://schemas.microsoft.com/office/drawing/2014/main" id="{06F47D7A-B223-F376-4C59-0FF749349042}"/>
              </a:ext>
            </a:extLst>
          </p:cNvPr>
          <p:cNvSpPr txBox="1"/>
          <p:nvPr/>
        </p:nvSpPr>
        <p:spPr>
          <a:xfrm>
            <a:off x="9022080" y="16637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04</a:t>
            </a:r>
          </a:p>
        </p:txBody>
      </p:sp>
      <p:sp>
        <p:nvSpPr>
          <p:cNvPr id="99" name="Etapa 4">
            <a:extLst>
              <a:ext uri="{FF2B5EF4-FFF2-40B4-BE49-F238E27FC236}">
                <a16:creationId xmlns:a16="http://schemas.microsoft.com/office/drawing/2014/main" id="{CE89D1D2-90D0-68A0-DF9C-56D5361297A4}"/>
              </a:ext>
            </a:extLst>
          </p:cNvPr>
          <p:cNvSpPr txBox="1"/>
          <p:nvPr/>
        </p:nvSpPr>
        <p:spPr>
          <a:xfrm>
            <a:off x="9733280" y="1714500"/>
            <a:ext cx="191008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Agentes em paralelo</a:t>
            </a:r>
          </a:p>
        </p:txBody>
      </p:sp>
      <p:sp>
        <p:nvSpPr>
          <p:cNvPr id="100" name="Etapa texto 4">
            <a:extLst>
              <a:ext uri="{FF2B5EF4-FFF2-40B4-BE49-F238E27FC236}">
                <a16:creationId xmlns:a16="http://schemas.microsoft.com/office/drawing/2014/main" id="{200321CA-3ED8-92BE-9189-7031F442A592}"/>
              </a:ext>
            </a:extLst>
          </p:cNvPr>
          <p:cNvSpPr txBox="1"/>
          <p:nvPr/>
        </p:nvSpPr>
        <p:spPr>
          <a:xfrm>
            <a:off x="9022080" y="2387600"/>
            <a:ext cx="2621280" cy="76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000"/>
              </a:lnSpc>
            </a:pPr>
            <a:r>
              <a:rPr lang="pt-BR" sz="1400">
                <a:solidFill>
                  <a:srgbClr val="A3A3A3"/>
                </a:solidFill>
                <a:latin typeface="Geist" panose="02110004020202020204"/>
              </a:rPr>
              <a:t>Agentes especializados, com escopos separados: código, testes e documentação.</a:t>
            </a:r>
          </a:p>
        </p:txBody>
      </p:sp>
      <p:sp>
        <p:nvSpPr>
          <p:cNvPr id="101" name="Trilha 5">
            <a:extLst>
              <a:ext uri="{FF2B5EF4-FFF2-40B4-BE49-F238E27FC236}">
                <a16:creationId xmlns:a16="http://schemas.microsoft.com/office/drawing/2014/main" id="{4415D0C8-0ECD-4583-C841-A78DCC643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33909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2" name="Numero 5">
            <a:extLst>
              <a:ext uri="{FF2B5EF4-FFF2-40B4-BE49-F238E27FC236}">
                <a16:creationId xmlns:a16="http://schemas.microsoft.com/office/drawing/2014/main" id="{F51C0D9F-8CC9-8E54-BD2A-C03A32899109}"/>
              </a:ext>
            </a:extLst>
          </p:cNvPr>
          <p:cNvSpPr txBox="1"/>
          <p:nvPr/>
        </p:nvSpPr>
        <p:spPr>
          <a:xfrm>
            <a:off x="548640" y="35687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05</a:t>
            </a:r>
          </a:p>
        </p:txBody>
      </p:sp>
      <p:sp>
        <p:nvSpPr>
          <p:cNvPr id="103" name="Etapa 5">
            <a:extLst>
              <a:ext uri="{FF2B5EF4-FFF2-40B4-BE49-F238E27FC236}">
                <a16:creationId xmlns:a16="http://schemas.microsoft.com/office/drawing/2014/main" id="{A4EA9D0B-C585-1640-227F-4ED3C359A232}"/>
              </a:ext>
            </a:extLst>
          </p:cNvPr>
          <p:cNvSpPr txBox="1"/>
          <p:nvPr/>
        </p:nvSpPr>
        <p:spPr>
          <a:xfrm>
            <a:off x="1259840" y="3619500"/>
            <a:ext cx="191008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Revisão adversarial</a:t>
            </a:r>
          </a:p>
        </p:txBody>
      </p:sp>
      <p:sp>
        <p:nvSpPr>
          <p:cNvPr id="104" name="Etapa texto 5">
            <a:extLst>
              <a:ext uri="{FF2B5EF4-FFF2-40B4-BE49-F238E27FC236}">
                <a16:creationId xmlns:a16="http://schemas.microsoft.com/office/drawing/2014/main" id="{9140868D-40B0-940C-9E8E-A45EA88556DE}"/>
              </a:ext>
            </a:extLst>
          </p:cNvPr>
          <p:cNvSpPr txBox="1"/>
          <p:nvPr/>
        </p:nvSpPr>
        <p:spPr>
          <a:xfrm>
            <a:off x="548640" y="4292600"/>
            <a:ext cx="2621280" cy="76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000"/>
              </a:lnSpc>
            </a:pPr>
            <a:r>
              <a:rPr lang="pt-BR" sz="1400">
                <a:solidFill>
                  <a:srgbClr val="A3A3A3"/>
                </a:solidFill>
                <a:latin typeface="Geist" panose="02110004020202020204"/>
              </a:rPr>
              <a:t>Outro agente procura falhas e riscos; não substitui testes nem revisão humana.</a:t>
            </a:r>
          </a:p>
        </p:txBody>
      </p:sp>
      <p:sp>
        <p:nvSpPr>
          <p:cNvPr id="105" name="Trilha 6">
            <a:extLst>
              <a:ext uri="{FF2B5EF4-FFF2-40B4-BE49-F238E27FC236}">
                <a16:creationId xmlns:a16="http://schemas.microsoft.com/office/drawing/2014/main" id="{2F7327B3-858C-9852-7074-A5ABD8D00B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73120" y="33909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6" name="Numero 6">
            <a:extLst>
              <a:ext uri="{FF2B5EF4-FFF2-40B4-BE49-F238E27FC236}">
                <a16:creationId xmlns:a16="http://schemas.microsoft.com/office/drawing/2014/main" id="{2A456A08-21C6-3B8A-9458-2223A19306C8}"/>
              </a:ext>
            </a:extLst>
          </p:cNvPr>
          <p:cNvSpPr txBox="1"/>
          <p:nvPr/>
        </p:nvSpPr>
        <p:spPr>
          <a:xfrm>
            <a:off x="3373120" y="35687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06</a:t>
            </a:r>
          </a:p>
        </p:txBody>
      </p:sp>
      <p:sp>
        <p:nvSpPr>
          <p:cNvPr id="107" name="Etapa 6">
            <a:extLst>
              <a:ext uri="{FF2B5EF4-FFF2-40B4-BE49-F238E27FC236}">
                <a16:creationId xmlns:a16="http://schemas.microsoft.com/office/drawing/2014/main" id="{4F712425-0857-80EF-D46D-7A9AB94B4DA4}"/>
              </a:ext>
            </a:extLst>
          </p:cNvPr>
          <p:cNvSpPr txBox="1"/>
          <p:nvPr/>
        </p:nvSpPr>
        <p:spPr>
          <a:xfrm>
            <a:off x="4084320" y="3619500"/>
            <a:ext cx="191008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Gates</a:t>
            </a:r>
          </a:p>
        </p:txBody>
      </p:sp>
      <p:sp>
        <p:nvSpPr>
          <p:cNvPr id="108" name="Etapa texto 6">
            <a:extLst>
              <a:ext uri="{FF2B5EF4-FFF2-40B4-BE49-F238E27FC236}">
                <a16:creationId xmlns:a16="http://schemas.microsoft.com/office/drawing/2014/main" id="{077CBE95-3693-60A5-5694-95149E009771}"/>
              </a:ext>
            </a:extLst>
          </p:cNvPr>
          <p:cNvSpPr txBox="1"/>
          <p:nvPr/>
        </p:nvSpPr>
        <p:spPr>
          <a:xfrm>
            <a:off x="3373120" y="4292600"/>
            <a:ext cx="2621280" cy="76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000"/>
              </a:lnSpc>
            </a:pPr>
            <a:r>
              <a:rPr lang="pt-BR" sz="1400">
                <a:solidFill>
                  <a:srgbClr val="A3A3A3"/>
                </a:solidFill>
                <a:latin typeface="Geist" panose="02110004020202020204"/>
              </a:rPr>
              <a:t>Build, testes, lint e análise estática aprovados antes do pull request.</a:t>
            </a:r>
          </a:p>
        </p:txBody>
      </p:sp>
      <p:sp>
        <p:nvSpPr>
          <p:cNvPr id="109" name="Trilha 7">
            <a:extLst>
              <a:ext uri="{FF2B5EF4-FFF2-40B4-BE49-F238E27FC236}">
                <a16:creationId xmlns:a16="http://schemas.microsoft.com/office/drawing/2014/main" id="{A49002C0-E308-2E15-6D02-45E3C97DA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7600" y="33909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0" name="Numero 7">
            <a:extLst>
              <a:ext uri="{FF2B5EF4-FFF2-40B4-BE49-F238E27FC236}">
                <a16:creationId xmlns:a16="http://schemas.microsoft.com/office/drawing/2014/main" id="{34FD8BB9-86D3-B6D7-A6D0-FEA5A67B99DF}"/>
              </a:ext>
            </a:extLst>
          </p:cNvPr>
          <p:cNvSpPr txBox="1"/>
          <p:nvPr/>
        </p:nvSpPr>
        <p:spPr>
          <a:xfrm>
            <a:off x="6197600" y="35687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07</a:t>
            </a:r>
          </a:p>
        </p:txBody>
      </p:sp>
      <p:sp>
        <p:nvSpPr>
          <p:cNvPr id="111" name="Etapa 7">
            <a:extLst>
              <a:ext uri="{FF2B5EF4-FFF2-40B4-BE49-F238E27FC236}">
                <a16:creationId xmlns:a16="http://schemas.microsoft.com/office/drawing/2014/main" id="{50ABD640-96AC-676C-DDE6-5A69F158F430}"/>
              </a:ext>
            </a:extLst>
          </p:cNvPr>
          <p:cNvSpPr txBox="1"/>
          <p:nvPr/>
        </p:nvSpPr>
        <p:spPr>
          <a:xfrm>
            <a:off x="6908800" y="3619500"/>
            <a:ext cx="191008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Evidências</a:t>
            </a:r>
          </a:p>
        </p:txBody>
      </p:sp>
      <p:sp>
        <p:nvSpPr>
          <p:cNvPr id="112" name="Etapa texto 7">
            <a:extLst>
              <a:ext uri="{FF2B5EF4-FFF2-40B4-BE49-F238E27FC236}">
                <a16:creationId xmlns:a16="http://schemas.microsoft.com/office/drawing/2014/main" id="{1FB832C9-7D3C-9528-BA02-441A285B534C}"/>
              </a:ext>
            </a:extLst>
          </p:cNvPr>
          <p:cNvSpPr txBox="1"/>
          <p:nvPr/>
        </p:nvSpPr>
        <p:spPr>
          <a:xfrm>
            <a:off x="6197600" y="4292600"/>
            <a:ext cx="2621280" cy="76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000"/>
              </a:lnSpc>
            </a:pPr>
            <a:r>
              <a:rPr lang="pt-BR" sz="1400">
                <a:solidFill>
                  <a:srgbClr val="A3A3A3"/>
                </a:solidFill>
                <a:latin typeface="Geist" panose="02110004020202020204"/>
              </a:rPr>
              <a:t>Comando, resultado e versão testada registrados no item de trabalho.</a:t>
            </a:r>
          </a:p>
        </p:txBody>
      </p:sp>
      <p:sp>
        <p:nvSpPr>
          <p:cNvPr id="113" name="Divisor do rodape">
            <a:extLst>
              <a:ext uri="{FF2B5EF4-FFF2-40B4-BE49-F238E27FC236}">
                <a16:creationId xmlns:a16="http://schemas.microsoft.com/office/drawing/2014/main" id="{7A43F522-19DB-9E5D-9237-C62CDB757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5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E33E063D-1B60-1A97-9AC4-DB27DDC769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116" name="Rodape titulo">
            <a:extLst>
              <a:ext uri="{FF2B5EF4-FFF2-40B4-BE49-F238E27FC236}">
                <a16:creationId xmlns:a16="http://schemas.microsoft.com/office/drawing/2014/main" id="{C2693222-BC1E-B76E-B9A6-444384F24227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117" name="Rodape site">
            <a:extLst>
              <a:ext uri="{FF2B5EF4-FFF2-40B4-BE49-F238E27FC236}">
                <a16:creationId xmlns:a16="http://schemas.microsoft.com/office/drawing/2014/main" id="{23F97205-DE2B-E69C-4280-879705703721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118" name="Numero do slide">
            <a:extLst>
              <a:ext uri="{FF2B5EF4-FFF2-40B4-BE49-F238E27FC236}">
                <a16:creationId xmlns:a16="http://schemas.microsoft.com/office/drawing/2014/main" id="{A82C3082-E128-1327-2A18-BB4281FB632F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0EB14F66-28D0-407C-835F-13648978EBC3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27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15728796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E0727994-6CDE-D0D5-AA85-BDB4E37AA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Medir antes de escalar</a:t>
            </a:r>
          </a:p>
        </p:txBody>
      </p:sp>
      <p:sp>
        <p:nvSpPr>
          <p:cNvPr id="3" name="Barra do eixo">
            <a:extLst>
              <a:ext uri="{FF2B5EF4-FFF2-40B4-BE49-F238E27FC236}">
                <a16:creationId xmlns:a16="http://schemas.microsoft.com/office/drawing/2014/main" id="{CDCA462B-72EA-7392-4510-FB57150C77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1E2DEF20-C507-C153-9CB8-F015E9B767FF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EIXO 03 · EVOLUÇÃO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22EEC009-5EF0-638C-9E0E-6964B3E76524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Experimento pequeno, métrica clara e decisão registrada.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A8B4BB5B-1861-F63D-145C-61EEF63F0F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524500"/>
            <a:ext cx="11094720" cy="571500"/>
          </a:xfrm>
          <a:prstGeom prst="roundRect">
            <a:avLst>
              <a:gd name="adj" fmla="val 13333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8FA004FB-2B3E-DC46-352D-753922884A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676900"/>
            <a:ext cx="50800" cy="2667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0AAA51AB-A186-72CB-57FF-445091B03120}"/>
              </a:ext>
            </a:extLst>
          </p:cNvPr>
          <p:cNvSpPr txBox="1"/>
          <p:nvPr/>
        </p:nvSpPr>
        <p:spPr>
          <a:xfrm>
            <a:off x="955040" y="57150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INSIGHT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6FBCA33B-FDA1-EDC4-AC46-F11404B66E45}"/>
              </a:ext>
            </a:extLst>
          </p:cNvPr>
          <p:cNvSpPr txBox="1"/>
          <p:nvPr/>
        </p:nvSpPr>
        <p:spPr>
          <a:xfrm>
            <a:off x="2072640" y="5676900"/>
            <a:ext cx="926592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Métrica de uso isolada não prova valor. Qualidade e aprendizado também entram na conta.</a:t>
            </a:r>
          </a:p>
        </p:txBody>
      </p:sp>
      <p:sp>
        <p:nvSpPr>
          <p:cNvPr id="21" name="Marcador">
            <a:extLst>
              <a:ext uri="{FF2B5EF4-FFF2-40B4-BE49-F238E27FC236}">
                <a16:creationId xmlns:a16="http://schemas.microsoft.com/office/drawing/2014/main" id="{ADB8146B-841A-124B-0457-CFFAFABDB5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778000"/>
            <a:ext cx="101600" cy="1016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Item 1">
            <a:extLst>
              <a:ext uri="{FF2B5EF4-FFF2-40B4-BE49-F238E27FC236}">
                <a16:creationId xmlns:a16="http://schemas.microsoft.com/office/drawing/2014/main" id="{6458D192-8C43-08FB-4F9F-31F9512CFF3F}"/>
              </a:ext>
            </a:extLst>
          </p:cNvPr>
          <p:cNvSpPr txBox="1"/>
          <p:nvPr/>
        </p:nvSpPr>
        <p:spPr>
          <a:xfrm>
            <a:off x="853440" y="1638300"/>
            <a:ext cx="1078992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FAFAFA"/>
                </a:solidFill>
                <a:latin typeface="Geist" panose="02110004020202020204"/>
              </a:rPr>
              <a:t>Baseline: quanto tempo e quantos defeitos havia antes da IA</a:t>
            </a:r>
          </a:p>
        </p:txBody>
      </p:sp>
      <p:sp>
        <p:nvSpPr>
          <p:cNvPr id="23" name="Divisor">
            <a:extLst>
              <a:ext uri="{FF2B5EF4-FFF2-40B4-BE49-F238E27FC236}">
                <a16:creationId xmlns:a16="http://schemas.microsoft.com/office/drawing/2014/main" id="{AAAFC464-1092-8525-1F23-5F70281D4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21336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Marcador">
            <a:extLst>
              <a:ext uri="{FF2B5EF4-FFF2-40B4-BE49-F238E27FC236}">
                <a16:creationId xmlns:a16="http://schemas.microsoft.com/office/drawing/2014/main" id="{42E62C9B-97CD-7146-F96D-C64D857C23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2413000"/>
            <a:ext cx="101600" cy="1016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Item 2">
            <a:extLst>
              <a:ext uri="{FF2B5EF4-FFF2-40B4-BE49-F238E27FC236}">
                <a16:creationId xmlns:a16="http://schemas.microsoft.com/office/drawing/2014/main" id="{58AC467B-F6E7-D3FF-7BC5-B55F7E7C34BE}"/>
              </a:ext>
            </a:extLst>
          </p:cNvPr>
          <p:cNvSpPr txBox="1"/>
          <p:nvPr/>
        </p:nvSpPr>
        <p:spPr>
          <a:xfrm>
            <a:off x="853440" y="2273300"/>
            <a:ext cx="1078992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FAFAFA"/>
                </a:solidFill>
                <a:latin typeface="Geist" panose="02110004020202020204"/>
              </a:rPr>
              <a:t>Hipótese e métrica de sucesso escritas antes de começar</a:t>
            </a:r>
          </a:p>
        </p:txBody>
      </p:sp>
      <p:sp>
        <p:nvSpPr>
          <p:cNvPr id="26" name="Divisor">
            <a:extLst>
              <a:ext uri="{FF2B5EF4-FFF2-40B4-BE49-F238E27FC236}">
                <a16:creationId xmlns:a16="http://schemas.microsoft.com/office/drawing/2014/main" id="{6F6FA64E-1A65-2040-DBC7-F80C63717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27686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Marcador">
            <a:extLst>
              <a:ext uri="{FF2B5EF4-FFF2-40B4-BE49-F238E27FC236}">
                <a16:creationId xmlns:a16="http://schemas.microsoft.com/office/drawing/2014/main" id="{0D7E8D37-AE48-19BF-EE67-68F8B65BD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3048000"/>
            <a:ext cx="101600" cy="1016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Item 3">
            <a:extLst>
              <a:ext uri="{FF2B5EF4-FFF2-40B4-BE49-F238E27FC236}">
                <a16:creationId xmlns:a16="http://schemas.microsoft.com/office/drawing/2014/main" id="{90019241-EED8-8A45-B9D3-71FCF7D27312}"/>
              </a:ext>
            </a:extLst>
          </p:cNvPr>
          <p:cNvSpPr txBox="1"/>
          <p:nvPr/>
        </p:nvSpPr>
        <p:spPr>
          <a:xfrm>
            <a:off x="853440" y="2908300"/>
            <a:ext cx="1078992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FAFAFA"/>
                </a:solidFill>
                <a:latin typeface="Geist" panose="02110004020202020204"/>
              </a:rPr>
              <a:t>Comparação de tempo, qualidade, retrabalho, custo e satisfação do time</a:t>
            </a:r>
          </a:p>
        </p:txBody>
      </p:sp>
      <p:sp>
        <p:nvSpPr>
          <p:cNvPr id="29" name="Divisor">
            <a:extLst>
              <a:ext uri="{FF2B5EF4-FFF2-40B4-BE49-F238E27FC236}">
                <a16:creationId xmlns:a16="http://schemas.microsoft.com/office/drawing/2014/main" id="{21C2E946-F534-CC2C-A301-E91AF0B0B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34036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Marcador">
            <a:extLst>
              <a:ext uri="{FF2B5EF4-FFF2-40B4-BE49-F238E27FC236}">
                <a16:creationId xmlns:a16="http://schemas.microsoft.com/office/drawing/2014/main" id="{44115377-8CDF-A532-40AD-1A697A764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3683000"/>
            <a:ext cx="101600" cy="1016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Item 4">
            <a:extLst>
              <a:ext uri="{FF2B5EF4-FFF2-40B4-BE49-F238E27FC236}">
                <a16:creationId xmlns:a16="http://schemas.microsoft.com/office/drawing/2014/main" id="{C33FBACF-BDF1-C898-F96A-32658F66B1FD}"/>
              </a:ext>
            </a:extLst>
          </p:cNvPr>
          <p:cNvSpPr txBox="1"/>
          <p:nvPr/>
        </p:nvSpPr>
        <p:spPr>
          <a:xfrm>
            <a:off x="853440" y="3543300"/>
            <a:ext cx="1078992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FAFAFA"/>
                </a:solidFill>
                <a:latin typeface="Geist" panose="02110004020202020204"/>
              </a:rPr>
              <a:t>Registro do experimento e decisão: escalar, ajustar ou descartar</a:t>
            </a:r>
          </a:p>
        </p:txBody>
      </p:sp>
      <p:sp>
        <p:nvSpPr>
          <p:cNvPr id="32" name="Divisor">
            <a:extLst>
              <a:ext uri="{FF2B5EF4-FFF2-40B4-BE49-F238E27FC236}">
                <a16:creationId xmlns:a16="http://schemas.microsoft.com/office/drawing/2014/main" id="{DAB1ECAF-5C14-2817-A00D-DAE266CF7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40386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3" name="Marcador">
            <a:extLst>
              <a:ext uri="{FF2B5EF4-FFF2-40B4-BE49-F238E27FC236}">
                <a16:creationId xmlns:a16="http://schemas.microsoft.com/office/drawing/2014/main" id="{5548A7EB-AFCB-A199-E6D3-F4B3B1A41A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4318000"/>
            <a:ext cx="101600" cy="1016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Item 5">
            <a:extLst>
              <a:ext uri="{FF2B5EF4-FFF2-40B4-BE49-F238E27FC236}">
                <a16:creationId xmlns:a16="http://schemas.microsoft.com/office/drawing/2014/main" id="{C11ED10C-E226-1F99-239F-16C2CA624E8B}"/>
              </a:ext>
            </a:extLst>
          </p:cNvPr>
          <p:cNvSpPr txBox="1"/>
          <p:nvPr/>
        </p:nvSpPr>
        <p:spPr>
          <a:xfrm>
            <a:off x="853440" y="4178300"/>
            <a:ext cx="1078992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FAFAFA"/>
                </a:solidFill>
                <a:latin typeface="Geist" panose="02110004020202020204"/>
              </a:rPr>
              <a:t>Escala da prática validada, e não da ferramenta</a:t>
            </a:r>
          </a:p>
        </p:txBody>
      </p:sp>
      <p:sp>
        <p:nvSpPr>
          <p:cNvPr id="35" name="Divisor">
            <a:extLst>
              <a:ext uri="{FF2B5EF4-FFF2-40B4-BE49-F238E27FC236}">
                <a16:creationId xmlns:a16="http://schemas.microsoft.com/office/drawing/2014/main" id="{CD8EA764-147A-1196-DF82-FFA2E91D4D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46736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Marcador">
            <a:extLst>
              <a:ext uri="{FF2B5EF4-FFF2-40B4-BE49-F238E27FC236}">
                <a16:creationId xmlns:a16="http://schemas.microsoft.com/office/drawing/2014/main" id="{6649A22C-6345-EEB6-58DD-0DD5761EAF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4953000"/>
            <a:ext cx="101600" cy="1016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Item 6">
            <a:extLst>
              <a:ext uri="{FF2B5EF4-FFF2-40B4-BE49-F238E27FC236}">
                <a16:creationId xmlns:a16="http://schemas.microsoft.com/office/drawing/2014/main" id="{6AC1DDE5-4573-E0A2-4106-698B08194746}"/>
              </a:ext>
            </a:extLst>
          </p:cNvPr>
          <p:cNvSpPr txBox="1"/>
          <p:nvPr/>
        </p:nvSpPr>
        <p:spPr>
          <a:xfrm>
            <a:off x="853440" y="4813300"/>
            <a:ext cx="1078992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FAFAFA"/>
                </a:solidFill>
                <a:latin typeface="Geist" panose="02110004020202020204"/>
              </a:rPr>
              <a:t>Prompts e aprendizados compartilhados em rituais curtos de revisão</a:t>
            </a:r>
          </a:p>
        </p:txBody>
      </p:sp>
      <p:sp>
        <p:nvSpPr>
          <p:cNvPr id="38" name="Divisor do rodape">
            <a:extLst>
              <a:ext uri="{FF2B5EF4-FFF2-40B4-BE49-F238E27FC236}">
                <a16:creationId xmlns:a16="http://schemas.microsoft.com/office/drawing/2014/main" id="{CB3FE156-7B4E-44F0-988F-F74434546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0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0708DFBD-C361-AA23-54FF-9921A7967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41" name="Rodape titulo">
            <a:extLst>
              <a:ext uri="{FF2B5EF4-FFF2-40B4-BE49-F238E27FC236}">
                <a16:creationId xmlns:a16="http://schemas.microsoft.com/office/drawing/2014/main" id="{DDB5CD64-D7A9-A603-26AB-19F5D93D13EF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42" name="Rodape site">
            <a:extLst>
              <a:ext uri="{FF2B5EF4-FFF2-40B4-BE49-F238E27FC236}">
                <a16:creationId xmlns:a16="http://schemas.microsoft.com/office/drawing/2014/main" id="{6E3CF470-A6CA-F52E-3D15-D4654005B23D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43" name="Numero do slide">
            <a:extLst>
              <a:ext uri="{FF2B5EF4-FFF2-40B4-BE49-F238E27FC236}">
                <a16:creationId xmlns:a16="http://schemas.microsoft.com/office/drawing/2014/main" id="{F1B43DAC-0337-BA53-D3F5-5399E1D509D3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C3EBBFE8-412E-43A2-BA7A-C8CD8333AFF1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28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9213223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0E844E94-AF8E-B251-83C7-8A47AED1B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Da descoberta à entrega em sete etapas</a:t>
            </a:r>
          </a:p>
        </p:txBody>
      </p:sp>
      <p:sp>
        <p:nvSpPr>
          <p:cNvPr id="3" name="Barra superior">
            <a:extLst>
              <a:ext uri="{FF2B5EF4-FFF2-40B4-BE49-F238E27FC236}">
                <a16:creationId xmlns:a16="http://schemas.microsoft.com/office/drawing/2014/main" id="{400F3E25-DA55-2EBA-32D5-70FC1F56F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F479176D-BC2B-5811-FE0A-2843A1B56996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FLUXO INTEGRADO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1CC06C1F-0A19-D290-FD28-36FAA4190140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Um item de trabalho atravessa os três eixos.</a:t>
            </a:r>
          </a:p>
        </p:txBody>
      </p:sp>
      <p:sp>
        <p:nvSpPr>
          <p:cNvPr id="22" name="Trilha 1">
            <a:extLst>
              <a:ext uri="{FF2B5EF4-FFF2-40B4-BE49-F238E27FC236}">
                <a16:creationId xmlns:a16="http://schemas.microsoft.com/office/drawing/2014/main" id="{2F1CBA50-EB58-E1BE-A865-0414577420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Numero 1">
            <a:extLst>
              <a:ext uri="{FF2B5EF4-FFF2-40B4-BE49-F238E27FC236}">
                <a16:creationId xmlns:a16="http://schemas.microsoft.com/office/drawing/2014/main" id="{0D3B6F37-B4EF-DECB-9A92-3C17B9812066}"/>
              </a:ext>
            </a:extLst>
          </p:cNvPr>
          <p:cNvSpPr txBox="1"/>
          <p:nvPr/>
        </p:nvSpPr>
        <p:spPr>
          <a:xfrm>
            <a:off x="548640" y="16764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01</a:t>
            </a:r>
          </a:p>
        </p:txBody>
      </p:sp>
      <p:sp>
        <p:nvSpPr>
          <p:cNvPr id="24" name="Etapa 1">
            <a:extLst>
              <a:ext uri="{FF2B5EF4-FFF2-40B4-BE49-F238E27FC236}">
                <a16:creationId xmlns:a16="http://schemas.microsoft.com/office/drawing/2014/main" id="{138D1712-831D-76D2-E572-E897761363EF}"/>
              </a:ext>
            </a:extLst>
          </p:cNvPr>
          <p:cNvSpPr txBox="1"/>
          <p:nvPr/>
        </p:nvSpPr>
        <p:spPr>
          <a:xfrm>
            <a:off x="1259840" y="1727200"/>
            <a:ext cx="1910080" cy="69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Descobrir o problema</a:t>
            </a:r>
          </a:p>
        </p:txBody>
      </p:sp>
      <p:sp>
        <p:nvSpPr>
          <p:cNvPr id="25" name="Etapa texto 1">
            <a:extLst>
              <a:ext uri="{FF2B5EF4-FFF2-40B4-BE49-F238E27FC236}">
                <a16:creationId xmlns:a16="http://schemas.microsoft.com/office/drawing/2014/main" id="{03F43101-0CCA-7A6B-8F25-116578F7C354}"/>
              </a:ext>
            </a:extLst>
          </p:cNvPr>
          <p:cNvSpPr txBox="1"/>
          <p:nvPr/>
        </p:nvSpPr>
        <p:spPr>
          <a:xfrm>
            <a:off x="548640" y="2552700"/>
            <a:ext cx="262128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Ouvir quem usa, definir o problema e levantar hipóteses simples.</a:t>
            </a:r>
          </a:p>
        </p:txBody>
      </p:sp>
      <p:sp>
        <p:nvSpPr>
          <p:cNvPr id="26" name="Trilha 2">
            <a:extLst>
              <a:ext uri="{FF2B5EF4-FFF2-40B4-BE49-F238E27FC236}">
                <a16:creationId xmlns:a16="http://schemas.microsoft.com/office/drawing/2014/main" id="{D5A628DD-5444-95D1-EF40-2A93636990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73120" y="14859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Numero 2">
            <a:extLst>
              <a:ext uri="{FF2B5EF4-FFF2-40B4-BE49-F238E27FC236}">
                <a16:creationId xmlns:a16="http://schemas.microsoft.com/office/drawing/2014/main" id="{5BE4F497-4839-53BB-5E9C-A78AC04B64D9}"/>
              </a:ext>
            </a:extLst>
          </p:cNvPr>
          <p:cNvSpPr txBox="1"/>
          <p:nvPr/>
        </p:nvSpPr>
        <p:spPr>
          <a:xfrm>
            <a:off x="3373120" y="16764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02</a:t>
            </a:r>
          </a:p>
        </p:txBody>
      </p:sp>
      <p:sp>
        <p:nvSpPr>
          <p:cNvPr id="28" name="Etapa 2">
            <a:extLst>
              <a:ext uri="{FF2B5EF4-FFF2-40B4-BE49-F238E27FC236}">
                <a16:creationId xmlns:a16="http://schemas.microsoft.com/office/drawing/2014/main" id="{CB45B6FB-B1C7-3FBA-1E2C-51C5C8BADC8E}"/>
              </a:ext>
            </a:extLst>
          </p:cNvPr>
          <p:cNvSpPr txBox="1"/>
          <p:nvPr/>
        </p:nvSpPr>
        <p:spPr>
          <a:xfrm>
            <a:off x="4084320" y="1727200"/>
            <a:ext cx="1910080" cy="69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Organizar o backlog</a:t>
            </a:r>
          </a:p>
        </p:txBody>
      </p:sp>
      <p:sp>
        <p:nvSpPr>
          <p:cNvPr id="29" name="Etapa texto 2">
            <a:extLst>
              <a:ext uri="{FF2B5EF4-FFF2-40B4-BE49-F238E27FC236}">
                <a16:creationId xmlns:a16="http://schemas.microsoft.com/office/drawing/2014/main" id="{3E2C6378-B408-FFAE-987B-64B284983DC4}"/>
              </a:ext>
            </a:extLst>
          </p:cNvPr>
          <p:cNvSpPr txBox="1"/>
          <p:nvPr/>
        </p:nvSpPr>
        <p:spPr>
          <a:xfrm>
            <a:off x="3373120" y="2552700"/>
            <a:ext cx="262128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Itens pequenos, com critério de aceite, ordenados por valor.</a:t>
            </a:r>
          </a:p>
        </p:txBody>
      </p:sp>
      <p:sp>
        <p:nvSpPr>
          <p:cNvPr id="30" name="Trilha 3">
            <a:extLst>
              <a:ext uri="{FF2B5EF4-FFF2-40B4-BE49-F238E27FC236}">
                <a16:creationId xmlns:a16="http://schemas.microsoft.com/office/drawing/2014/main" id="{B6FFF266-8140-B9CD-A962-F96414035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7600" y="14859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Numero 3">
            <a:extLst>
              <a:ext uri="{FF2B5EF4-FFF2-40B4-BE49-F238E27FC236}">
                <a16:creationId xmlns:a16="http://schemas.microsoft.com/office/drawing/2014/main" id="{BC35962C-6D7A-2490-BBEB-B7329E147185}"/>
              </a:ext>
            </a:extLst>
          </p:cNvPr>
          <p:cNvSpPr txBox="1"/>
          <p:nvPr/>
        </p:nvSpPr>
        <p:spPr>
          <a:xfrm>
            <a:off x="6197600" y="16764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03</a:t>
            </a:r>
          </a:p>
        </p:txBody>
      </p:sp>
      <p:sp>
        <p:nvSpPr>
          <p:cNvPr id="32" name="Etapa 3">
            <a:extLst>
              <a:ext uri="{FF2B5EF4-FFF2-40B4-BE49-F238E27FC236}">
                <a16:creationId xmlns:a16="http://schemas.microsoft.com/office/drawing/2014/main" id="{69D329B6-EA2E-55F6-869F-523D6D89D5E1}"/>
              </a:ext>
            </a:extLst>
          </p:cNvPr>
          <p:cNvSpPr txBox="1"/>
          <p:nvPr/>
        </p:nvSpPr>
        <p:spPr>
          <a:xfrm>
            <a:off x="6908800" y="1727200"/>
            <a:ext cx="1910080" cy="69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Planejar a sprint</a:t>
            </a:r>
          </a:p>
        </p:txBody>
      </p:sp>
      <p:sp>
        <p:nvSpPr>
          <p:cNvPr id="33" name="Etapa texto 3">
            <a:extLst>
              <a:ext uri="{FF2B5EF4-FFF2-40B4-BE49-F238E27FC236}">
                <a16:creationId xmlns:a16="http://schemas.microsoft.com/office/drawing/2014/main" id="{746F108F-1C5C-6478-DA23-590B38ED4D2E}"/>
              </a:ext>
            </a:extLst>
          </p:cNvPr>
          <p:cNvSpPr txBox="1"/>
          <p:nvPr/>
        </p:nvSpPr>
        <p:spPr>
          <a:xfrm>
            <a:off x="6197600" y="2552700"/>
            <a:ext cx="262128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Meta clara, estimativa em conjunto e só o que cabe no time.</a:t>
            </a:r>
          </a:p>
        </p:txBody>
      </p:sp>
      <p:sp>
        <p:nvSpPr>
          <p:cNvPr id="34" name="Trilha 4">
            <a:extLst>
              <a:ext uri="{FF2B5EF4-FFF2-40B4-BE49-F238E27FC236}">
                <a16:creationId xmlns:a16="http://schemas.microsoft.com/office/drawing/2014/main" id="{3B46411C-1DAC-3726-560D-BD0F040192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022080" y="1485900"/>
            <a:ext cx="2621281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" name="Numero 4">
            <a:extLst>
              <a:ext uri="{FF2B5EF4-FFF2-40B4-BE49-F238E27FC236}">
                <a16:creationId xmlns:a16="http://schemas.microsoft.com/office/drawing/2014/main" id="{D5E7D186-281A-F1AF-1DA6-F1EDBAD5ADEF}"/>
              </a:ext>
            </a:extLst>
          </p:cNvPr>
          <p:cNvSpPr txBox="1"/>
          <p:nvPr/>
        </p:nvSpPr>
        <p:spPr>
          <a:xfrm>
            <a:off x="9022080" y="16764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04</a:t>
            </a:r>
          </a:p>
        </p:txBody>
      </p:sp>
      <p:sp>
        <p:nvSpPr>
          <p:cNvPr id="36" name="Etapa 4">
            <a:extLst>
              <a:ext uri="{FF2B5EF4-FFF2-40B4-BE49-F238E27FC236}">
                <a16:creationId xmlns:a16="http://schemas.microsoft.com/office/drawing/2014/main" id="{6F655D63-B6A0-5B11-B261-EC9B8FFBDFCD}"/>
              </a:ext>
            </a:extLst>
          </p:cNvPr>
          <p:cNvSpPr txBox="1"/>
          <p:nvPr/>
        </p:nvSpPr>
        <p:spPr>
          <a:xfrm>
            <a:off x="9733280" y="1727200"/>
            <a:ext cx="1910080" cy="69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Preparar o contexto</a:t>
            </a:r>
          </a:p>
        </p:txBody>
      </p:sp>
      <p:sp>
        <p:nvSpPr>
          <p:cNvPr id="37" name="Etapa texto 4">
            <a:extLst>
              <a:ext uri="{FF2B5EF4-FFF2-40B4-BE49-F238E27FC236}">
                <a16:creationId xmlns:a16="http://schemas.microsoft.com/office/drawing/2014/main" id="{15DABD08-B01E-D957-EAA3-41E93E1CC567}"/>
              </a:ext>
            </a:extLst>
          </p:cNvPr>
          <p:cNvSpPr txBox="1"/>
          <p:nvPr/>
        </p:nvSpPr>
        <p:spPr>
          <a:xfrm>
            <a:off x="9022080" y="2552700"/>
            <a:ext cx="262128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Critérios, padrões e restrições reunidos para a pessoa e para a IA.</a:t>
            </a:r>
          </a:p>
        </p:txBody>
      </p:sp>
      <p:sp>
        <p:nvSpPr>
          <p:cNvPr id="38" name="Trilha 5">
            <a:extLst>
              <a:ext uri="{FF2B5EF4-FFF2-40B4-BE49-F238E27FC236}">
                <a16:creationId xmlns:a16="http://schemas.microsoft.com/office/drawing/2014/main" id="{ACA2D19D-C956-DFF5-02AC-66E91A239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37211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Numero 5">
            <a:extLst>
              <a:ext uri="{FF2B5EF4-FFF2-40B4-BE49-F238E27FC236}">
                <a16:creationId xmlns:a16="http://schemas.microsoft.com/office/drawing/2014/main" id="{0D8E0219-F205-DB95-28A3-CB297630A866}"/>
              </a:ext>
            </a:extLst>
          </p:cNvPr>
          <p:cNvSpPr txBox="1"/>
          <p:nvPr/>
        </p:nvSpPr>
        <p:spPr>
          <a:xfrm>
            <a:off x="548640" y="39116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05</a:t>
            </a:r>
          </a:p>
        </p:txBody>
      </p:sp>
      <p:sp>
        <p:nvSpPr>
          <p:cNvPr id="40" name="Etapa 5">
            <a:extLst>
              <a:ext uri="{FF2B5EF4-FFF2-40B4-BE49-F238E27FC236}">
                <a16:creationId xmlns:a16="http://schemas.microsoft.com/office/drawing/2014/main" id="{DF295BF1-150D-55A0-8802-5109671DE73D}"/>
              </a:ext>
            </a:extLst>
          </p:cNvPr>
          <p:cNvSpPr txBox="1"/>
          <p:nvPr/>
        </p:nvSpPr>
        <p:spPr>
          <a:xfrm>
            <a:off x="1259840" y="3962400"/>
            <a:ext cx="1910080" cy="69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Construir em fragmentos</a:t>
            </a:r>
          </a:p>
        </p:txBody>
      </p:sp>
      <p:sp>
        <p:nvSpPr>
          <p:cNvPr id="41" name="Etapa texto 5">
            <a:extLst>
              <a:ext uri="{FF2B5EF4-FFF2-40B4-BE49-F238E27FC236}">
                <a16:creationId xmlns:a16="http://schemas.microsoft.com/office/drawing/2014/main" id="{4CE4DECF-1630-4238-777F-413C8EDC9CF6}"/>
              </a:ext>
            </a:extLst>
          </p:cNvPr>
          <p:cNvSpPr txBox="1"/>
          <p:nvPr/>
        </p:nvSpPr>
        <p:spPr>
          <a:xfrm>
            <a:off x="548640" y="4787900"/>
            <a:ext cx="2621280" cy="1219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Branch, commits pequenos e código limpo, com a IA apoiando.</a:t>
            </a:r>
          </a:p>
        </p:txBody>
      </p:sp>
      <p:sp>
        <p:nvSpPr>
          <p:cNvPr id="42" name="Trilha 6">
            <a:extLst>
              <a:ext uri="{FF2B5EF4-FFF2-40B4-BE49-F238E27FC236}">
                <a16:creationId xmlns:a16="http://schemas.microsoft.com/office/drawing/2014/main" id="{69680BF8-0C48-F2B0-6FAF-20981DD32B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73120" y="37211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3" name="Numero 6">
            <a:extLst>
              <a:ext uri="{FF2B5EF4-FFF2-40B4-BE49-F238E27FC236}">
                <a16:creationId xmlns:a16="http://schemas.microsoft.com/office/drawing/2014/main" id="{5BE30BEB-D499-FBF0-3EAC-532341FA4643}"/>
              </a:ext>
            </a:extLst>
          </p:cNvPr>
          <p:cNvSpPr txBox="1"/>
          <p:nvPr/>
        </p:nvSpPr>
        <p:spPr>
          <a:xfrm>
            <a:off x="3373120" y="39116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06</a:t>
            </a:r>
          </a:p>
        </p:txBody>
      </p:sp>
      <p:sp>
        <p:nvSpPr>
          <p:cNvPr id="44" name="Etapa 6">
            <a:extLst>
              <a:ext uri="{FF2B5EF4-FFF2-40B4-BE49-F238E27FC236}">
                <a16:creationId xmlns:a16="http://schemas.microsoft.com/office/drawing/2014/main" id="{9061D203-61FD-2873-B3DD-51B52B158A3B}"/>
              </a:ext>
            </a:extLst>
          </p:cNvPr>
          <p:cNvSpPr txBox="1"/>
          <p:nvPr/>
        </p:nvSpPr>
        <p:spPr>
          <a:xfrm>
            <a:off x="4084320" y="3962400"/>
            <a:ext cx="1910080" cy="69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Provar e revisar</a:t>
            </a:r>
          </a:p>
        </p:txBody>
      </p:sp>
      <p:sp>
        <p:nvSpPr>
          <p:cNvPr id="45" name="Etapa texto 6">
            <a:extLst>
              <a:ext uri="{FF2B5EF4-FFF2-40B4-BE49-F238E27FC236}">
                <a16:creationId xmlns:a16="http://schemas.microsoft.com/office/drawing/2014/main" id="{5D89DC26-DCB1-FA75-F045-1B4F988BC066}"/>
              </a:ext>
            </a:extLst>
          </p:cNvPr>
          <p:cNvSpPr txBox="1"/>
          <p:nvPr/>
        </p:nvSpPr>
        <p:spPr>
          <a:xfrm>
            <a:off x="3373120" y="4787900"/>
            <a:ext cx="262128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Testes, pull request e code review, inclusive do que a IA gerou.</a:t>
            </a:r>
          </a:p>
        </p:txBody>
      </p:sp>
      <p:sp>
        <p:nvSpPr>
          <p:cNvPr id="46" name="Trilha 7">
            <a:extLst>
              <a:ext uri="{FF2B5EF4-FFF2-40B4-BE49-F238E27FC236}">
                <a16:creationId xmlns:a16="http://schemas.microsoft.com/office/drawing/2014/main" id="{E111CC3E-F975-7443-FDA3-341A478DC8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7600" y="3721100"/>
            <a:ext cx="262128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7" name="Numero 7">
            <a:extLst>
              <a:ext uri="{FF2B5EF4-FFF2-40B4-BE49-F238E27FC236}">
                <a16:creationId xmlns:a16="http://schemas.microsoft.com/office/drawing/2014/main" id="{97A35AAF-A2ED-FD06-EDA4-EC7F3B6C32EA}"/>
              </a:ext>
            </a:extLst>
          </p:cNvPr>
          <p:cNvSpPr txBox="1"/>
          <p:nvPr/>
        </p:nvSpPr>
        <p:spPr>
          <a:xfrm>
            <a:off x="6197600" y="3911600"/>
            <a:ext cx="660400" cy="4699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600"/>
              </a:lnSpc>
            </a:pPr>
            <a:r>
              <a:rPr lang="pt-BR" sz="3000" b="1">
                <a:solidFill>
                  <a:srgbClr val="B14CFF"/>
                </a:solidFill>
                <a:latin typeface="Geist Mono"/>
              </a:rPr>
              <a:t>07</a:t>
            </a:r>
          </a:p>
        </p:txBody>
      </p:sp>
      <p:sp>
        <p:nvSpPr>
          <p:cNvPr id="48" name="Etapa 7">
            <a:extLst>
              <a:ext uri="{FF2B5EF4-FFF2-40B4-BE49-F238E27FC236}">
                <a16:creationId xmlns:a16="http://schemas.microsoft.com/office/drawing/2014/main" id="{540566F3-5843-00F7-92DE-2F863FFB45F9}"/>
              </a:ext>
            </a:extLst>
          </p:cNvPr>
          <p:cNvSpPr txBox="1"/>
          <p:nvPr/>
        </p:nvSpPr>
        <p:spPr>
          <a:xfrm>
            <a:off x="6908800" y="3962400"/>
            <a:ext cx="1910080" cy="6985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800"/>
              </a:lnSpc>
            </a:pPr>
            <a:r>
              <a:rPr lang="pt-BR" sz="2000" b="1">
                <a:solidFill>
                  <a:srgbClr val="FAFAFA"/>
                </a:solidFill>
                <a:latin typeface="Geist" panose="02110004020202020204"/>
              </a:rPr>
              <a:t>Entregar e aprender</a:t>
            </a:r>
          </a:p>
        </p:txBody>
      </p:sp>
      <p:sp>
        <p:nvSpPr>
          <p:cNvPr id="49" name="Etapa texto 7">
            <a:extLst>
              <a:ext uri="{FF2B5EF4-FFF2-40B4-BE49-F238E27FC236}">
                <a16:creationId xmlns:a16="http://schemas.microsoft.com/office/drawing/2014/main" id="{BEFDFC42-6443-9D0B-7A37-FE230CD9BAFE}"/>
              </a:ext>
            </a:extLst>
          </p:cNvPr>
          <p:cNvSpPr txBox="1"/>
          <p:nvPr/>
        </p:nvSpPr>
        <p:spPr>
          <a:xfrm>
            <a:off x="6197600" y="4787900"/>
            <a:ext cx="262128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Incremento, evidências, métricas e retrospectiva para o próximo ciclo.</a:t>
            </a:r>
          </a:p>
        </p:txBody>
      </p:sp>
      <p:sp>
        <p:nvSpPr>
          <p:cNvPr id="50" name="Divisor do rodape">
            <a:extLst>
              <a:ext uri="{FF2B5EF4-FFF2-40B4-BE49-F238E27FC236}">
                <a16:creationId xmlns:a16="http://schemas.microsoft.com/office/drawing/2014/main" id="{FCD2208E-3ECA-01E8-29A4-343C69E73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2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C1929C49-B56D-F9AE-3F53-5006F7D06D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53" name="Rodape titulo">
            <a:extLst>
              <a:ext uri="{FF2B5EF4-FFF2-40B4-BE49-F238E27FC236}">
                <a16:creationId xmlns:a16="http://schemas.microsoft.com/office/drawing/2014/main" id="{0F48F3AB-A326-AE6D-6316-8BFCEBBCC109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54" name="Rodape site">
            <a:extLst>
              <a:ext uri="{FF2B5EF4-FFF2-40B4-BE49-F238E27FC236}">
                <a16:creationId xmlns:a16="http://schemas.microsoft.com/office/drawing/2014/main" id="{21D94AA0-A54A-F30C-AF53-F69578F3CA54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55" name="Numero do slide">
            <a:extLst>
              <a:ext uri="{FF2B5EF4-FFF2-40B4-BE49-F238E27FC236}">
                <a16:creationId xmlns:a16="http://schemas.microsoft.com/office/drawing/2014/main" id="{964A465D-541B-8B9B-5EFD-43D1AF048935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21D4185B-4398-473C-9378-F04F934F03DB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29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34547866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66F48CDC-CA1C-D3E4-9B8B-114FBF1C8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Três eixos, uma pergunta-guia cada</a:t>
            </a:r>
          </a:p>
        </p:txBody>
      </p:sp>
      <p:sp>
        <p:nvSpPr>
          <p:cNvPr id="3" name="Barra superior">
            <a:extLst>
              <a:ext uri="{FF2B5EF4-FFF2-40B4-BE49-F238E27FC236}">
                <a16:creationId xmlns:a16="http://schemas.microsoft.com/office/drawing/2014/main" id="{A2F41059-7028-843B-6292-F344EBC6BE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09D9AC2B-C760-0646-48EE-70866BB0EA5F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COMO OS EIXOS SE CONECTAM</a:t>
            </a:r>
          </a:p>
        </p:txBody>
      </p:sp>
      <p:sp>
        <p:nvSpPr>
          <p:cNvPr id="9" name="Destaque fundo">
            <a:extLst>
              <a:ext uri="{FF2B5EF4-FFF2-40B4-BE49-F238E27FC236}">
                <a16:creationId xmlns:a16="http://schemas.microsoft.com/office/drawing/2014/main" id="{2741C8F0-D516-524A-9700-9F39EAC7E5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245100"/>
            <a:ext cx="11094720" cy="850900"/>
          </a:xfrm>
          <a:prstGeom prst="roundRect">
            <a:avLst>
              <a:gd name="adj" fmla="val 8955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Destaque barra">
            <a:extLst>
              <a:ext uri="{FF2B5EF4-FFF2-40B4-BE49-F238E27FC236}">
                <a16:creationId xmlns:a16="http://schemas.microsoft.com/office/drawing/2014/main" id="{6AB3A327-A5A3-FAAF-4B53-19E4CC6B51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397500"/>
            <a:ext cx="50800" cy="546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Destaque rotulo">
            <a:extLst>
              <a:ext uri="{FF2B5EF4-FFF2-40B4-BE49-F238E27FC236}">
                <a16:creationId xmlns:a16="http://schemas.microsoft.com/office/drawing/2014/main" id="{FE7E6ED3-B340-D804-8015-777AB36C96CF}"/>
              </a:ext>
            </a:extLst>
          </p:cNvPr>
          <p:cNvSpPr txBox="1"/>
          <p:nvPr/>
        </p:nvSpPr>
        <p:spPr>
          <a:xfrm>
            <a:off x="955040" y="54356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DICA</a:t>
            </a:r>
          </a:p>
        </p:txBody>
      </p:sp>
      <p:sp>
        <p:nvSpPr>
          <p:cNvPr id="12" name="Destaque texto">
            <a:extLst>
              <a:ext uri="{FF2B5EF4-FFF2-40B4-BE49-F238E27FC236}">
                <a16:creationId xmlns:a16="http://schemas.microsoft.com/office/drawing/2014/main" id="{8F3E5319-51AD-8BD1-0113-A38039F5C44A}"/>
              </a:ext>
            </a:extLst>
          </p:cNvPr>
          <p:cNvSpPr txBox="1"/>
          <p:nvPr/>
        </p:nvSpPr>
        <p:spPr>
          <a:xfrm>
            <a:off x="2072640" y="5397500"/>
            <a:ext cx="926592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Nenhum eixo funciona bem sozinho: backlog sem código não entrega, código sem backlog não tem rumo.</a:t>
            </a:r>
          </a:p>
        </p:txBody>
      </p:sp>
      <p:graphicFrame>
        <p:nvGraphicFramePr>
          <p:cNvPr id="29" name="Tabela" descr="Tabela: Três eixos, uma pergunta-guia cada. Colunas: Eixo, Verbo, Pergunta-guia, Entrega típica">
            <a:extLst>
              <a:ext uri="{FF2B5EF4-FFF2-40B4-BE49-F238E27FC236}">
                <a16:creationId xmlns:a16="http://schemas.microsoft.com/office/drawing/2014/main" id="{3BE4EE1D-D63D-3152-47E1-ACE2F8FFBC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0426823"/>
              </p:ext>
            </p:extLst>
          </p:nvPr>
        </p:nvGraphicFramePr>
        <p:xfrm>
          <a:off x="548640" y="1422400"/>
          <a:ext cx="11094720" cy="1016000"/>
        </p:xfrm>
        <a:graphic>
          <a:graphicData uri="http://schemas.openxmlformats.org/drawingml/2006/table">
            <a:tbl>
              <a:tblPr firstRow="1">
                <a:tableStyleId>{2D5ABB26-0587-4C30-8999-92F81FD0307C}</a:tableStyleId>
              </a:tblPr>
              <a:tblGrid>
                <a:gridCol w="2081110">
                  <a:extLst>
                    <a:ext uri="{9D8B030D-6E8A-4147-A177-3AD203B41FA5}">
                      <a16:colId xmlns:a16="http://schemas.microsoft.com/office/drawing/2014/main" val="1678550599"/>
                    </a:ext>
                  </a:extLst>
                </a:gridCol>
                <a:gridCol w="1564640">
                  <a:extLst>
                    <a:ext uri="{9D8B030D-6E8A-4147-A177-3AD203B41FA5}">
                      <a16:colId xmlns:a16="http://schemas.microsoft.com/office/drawing/2014/main" val="1334986565"/>
                    </a:ext>
                  </a:extLst>
                </a:gridCol>
                <a:gridCol w="3682856">
                  <a:extLst>
                    <a:ext uri="{9D8B030D-6E8A-4147-A177-3AD203B41FA5}">
                      <a16:colId xmlns:a16="http://schemas.microsoft.com/office/drawing/2014/main" val="3275091924"/>
                    </a:ext>
                  </a:extLst>
                </a:gridCol>
                <a:gridCol w="3766115">
                  <a:extLst>
                    <a:ext uri="{9D8B030D-6E8A-4147-A177-3AD203B41FA5}">
                      <a16:colId xmlns:a16="http://schemas.microsoft.com/office/drawing/2014/main" val="7214210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EIXO</a:t>
                      </a:r>
                    </a:p>
                  </a:txBody>
                  <a:tcPr marL="0" marR="152400" marT="50800" marB="76200">
                    <a:lnB w="25400">
                      <a:solidFill>
                        <a:srgbClr val="652AF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VERBO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652AF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PERGUNTA-GUIA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652AF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ENTREGA TÍPICA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652AFB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85169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FAFAFA"/>
                          </a:solidFill>
                          <a:latin typeface="Geist"/>
                        </a:rPr>
                        <a:t>01 Agilidade e Gestão</a:t>
                      </a:r>
                    </a:p>
                  </a:txBody>
                  <a:tcPr marL="0" marR="152400" marT="203200" marB="203200">
                    <a:lnT w="25400">
                      <a:solidFill>
                        <a:srgbClr val="652AFB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Organizar</a:t>
                      </a:r>
                    </a:p>
                  </a:txBody>
                  <a:tcPr marL="152400" marR="152400" marT="203200" marB="203200">
                    <a:lnT w="25400">
                      <a:solidFill>
                        <a:srgbClr val="652AFB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O que fazer, em que ordem e por quê?</a:t>
                      </a:r>
                    </a:p>
                  </a:txBody>
                  <a:tcPr marL="152400" marR="152400" marT="203200" marB="203200">
                    <a:lnT w="25400">
                      <a:solidFill>
                        <a:srgbClr val="652AFB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Backlog priorizado com critério de aceite</a:t>
                      </a:r>
                    </a:p>
                  </a:txBody>
                  <a:tcPr marL="152400" marR="152400" marT="203200" marB="203200">
                    <a:lnT w="25400">
                      <a:solidFill>
                        <a:srgbClr val="652AFB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89004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FAFAFA"/>
                          </a:solidFill>
                          <a:latin typeface="Geist"/>
                        </a:rPr>
                        <a:t>02 Atuar como Dev</a:t>
                      </a:r>
                    </a:p>
                  </a:txBody>
                  <a:tcPr marL="0" marR="152400" marT="203200" marB="2032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Construir</a:t>
                      </a:r>
                    </a:p>
                  </a:txBody>
                  <a:tcPr marL="152400" marR="152400" marT="203200" marB="2032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Como entregar com qualidade e de forma revisável?</a:t>
                      </a:r>
                    </a:p>
                  </a:txBody>
                  <a:tcPr marL="152400" marR="152400" marT="203200" marB="2032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Pull request pequeno, testado e revisado</a:t>
                      </a:r>
                    </a:p>
                  </a:txBody>
                  <a:tcPr marL="152400" marR="152400" marT="203200" marB="2032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63943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FAFAFA"/>
                          </a:solidFill>
                          <a:latin typeface="Geist"/>
                        </a:rPr>
                        <a:t>03 IA e Orquestração</a:t>
                      </a:r>
                    </a:p>
                  </a:txBody>
                  <a:tcPr marL="0" marR="152400" marT="203200" marB="2032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Acelerar</a:t>
                      </a:r>
                    </a:p>
                  </a:txBody>
                  <a:tcPr marL="152400" marR="152400" marT="203200" marB="2032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Como ganhar velocidade sem perder o controle?</a:t>
                      </a:r>
                    </a:p>
                  </a:txBody>
                  <a:tcPr marL="152400" marR="152400" marT="203200" marB="2032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800" b="0">
                          <a:solidFill>
                            <a:srgbClr val="FAFAFA"/>
                          </a:solidFill>
                          <a:latin typeface="Geist"/>
                        </a:rPr>
                        <a:t>Contexto, prompts e checklist de revisão registrados</a:t>
                      </a:r>
                    </a:p>
                  </a:txBody>
                  <a:tcPr marL="152400" marR="152400" marT="203200" marB="2032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0718424"/>
                  </a:ext>
                </a:extLst>
              </a:tr>
            </a:tbl>
          </a:graphicData>
        </a:graphic>
      </p:graphicFrame>
      <p:sp>
        <p:nvSpPr>
          <p:cNvPr id="30" name="Divisor do rodape">
            <a:extLst>
              <a:ext uri="{FF2B5EF4-FFF2-40B4-BE49-F238E27FC236}">
                <a16:creationId xmlns:a16="http://schemas.microsoft.com/office/drawing/2014/main" id="{EA966794-272B-3A83-5BDD-04897DF98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2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F6843737-40E4-3F21-D0A9-0A063D3BA5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33" name="Rodape titulo">
            <a:extLst>
              <a:ext uri="{FF2B5EF4-FFF2-40B4-BE49-F238E27FC236}">
                <a16:creationId xmlns:a16="http://schemas.microsoft.com/office/drawing/2014/main" id="{99D17726-82D3-D7D7-31C8-7BEE8A76248C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34" name="Rodape site">
            <a:extLst>
              <a:ext uri="{FF2B5EF4-FFF2-40B4-BE49-F238E27FC236}">
                <a16:creationId xmlns:a16="http://schemas.microsoft.com/office/drawing/2014/main" id="{042213B6-EEA1-15A4-6E6A-6BD151EE2DB3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35" name="Numero do slide">
            <a:extLst>
              <a:ext uri="{FF2B5EF4-FFF2-40B4-BE49-F238E27FC236}">
                <a16:creationId xmlns:a16="http://schemas.microsoft.com/office/drawing/2014/main" id="{0335B0F7-905E-481B-A142-F75A1F2DA52E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4D517471-F781-470E-8BC1-3FC15BFE8FC7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30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13210574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9899824E-EF67-9A76-B343-DBEC1B36B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Competências que atravessam o programa</a:t>
            </a:r>
          </a:p>
        </p:txBody>
      </p:sp>
      <p:sp>
        <p:nvSpPr>
          <p:cNvPr id="3" name="Barra superior">
            <a:extLst>
              <a:ext uri="{FF2B5EF4-FFF2-40B4-BE49-F238E27FC236}">
                <a16:creationId xmlns:a16="http://schemas.microsoft.com/office/drawing/2014/main" id="{DEBF3E82-72A7-1B59-DF76-DF24AEA1AC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B3913BF8-AFED-3581-3022-C894CFA0B363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COMPETÊNCIAS CONSOLIDADAS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55BDBC62-80DF-FC66-F0EE-47A1F21968E4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Sete grupos que reúnem as competências, com os eixos em que aparecem.</a:t>
            </a:r>
          </a:p>
        </p:txBody>
      </p:sp>
      <p:graphicFrame>
        <p:nvGraphicFramePr>
          <p:cNvPr id="248" name="Tabela" descr="Tabela: Competências que atravessam o programa. Colunas: Competência, Eixos, Em uma frase">
            <a:extLst>
              <a:ext uri="{FF2B5EF4-FFF2-40B4-BE49-F238E27FC236}">
                <a16:creationId xmlns:a16="http://schemas.microsoft.com/office/drawing/2014/main" id="{D1F10B1A-523A-3F19-3BE4-F0A6F6E190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8336528"/>
              </p:ext>
            </p:extLst>
          </p:nvPr>
        </p:nvGraphicFramePr>
        <p:xfrm>
          <a:off x="548640" y="1549400"/>
          <a:ext cx="11094720" cy="2032000"/>
        </p:xfrm>
        <a:graphic>
          <a:graphicData uri="http://schemas.openxmlformats.org/drawingml/2006/table">
            <a:tbl>
              <a:tblPr firstRow="1">
                <a:tableStyleId>{2D5ABB26-0587-4C30-8999-92F81FD0307C}</a:tableStyleId>
              </a:tblPr>
              <a:tblGrid>
                <a:gridCol w="3161066">
                  <a:extLst>
                    <a:ext uri="{9D8B030D-6E8A-4147-A177-3AD203B41FA5}">
                      <a16:colId xmlns:a16="http://schemas.microsoft.com/office/drawing/2014/main" val="1060215741"/>
                    </a:ext>
                  </a:extLst>
                </a:gridCol>
                <a:gridCol w="1326408">
                  <a:extLst>
                    <a:ext uri="{9D8B030D-6E8A-4147-A177-3AD203B41FA5}">
                      <a16:colId xmlns:a16="http://schemas.microsoft.com/office/drawing/2014/main" val="471498240"/>
                    </a:ext>
                  </a:extLst>
                </a:gridCol>
                <a:gridCol w="6607247">
                  <a:extLst>
                    <a:ext uri="{9D8B030D-6E8A-4147-A177-3AD203B41FA5}">
                      <a16:colId xmlns:a16="http://schemas.microsoft.com/office/drawing/2014/main" val="261779874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COMPETÊNCIA</a:t>
                      </a:r>
                    </a:p>
                  </a:txBody>
                  <a:tcPr marL="0" marR="152400" marT="50800" marB="76200">
                    <a:lnB w="25400">
                      <a:solidFill>
                        <a:srgbClr val="652AF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EIXOS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652AF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b="1">
                          <a:solidFill>
                            <a:srgbClr val="A3A3A3"/>
                          </a:solidFill>
                          <a:latin typeface="Geist Mono"/>
                        </a:rPr>
                        <a:t>EM UMA FRASE</a:t>
                      </a:r>
                    </a:p>
                  </a:txBody>
                  <a:tcPr marL="152400" marR="152400" marT="50800" marB="76200">
                    <a:lnB w="25400">
                      <a:solidFill>
                        <a:srgbClr val="652AFB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81092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Comunicar e colaborar</a:t>
                      </a:r>
                    </a:p>
                  </a:txBody>
                  <a:tcPr marL="0" marR="152400" marT="50800" marB="50800">
                    <a:lnT w="25400">
                      <a:solidFill>
                        <a:srgbClr val="652AFB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1, 2 e 3</a:t>
                      </a:r>
                    </a:p>
                  </a:txBody>
                  <a:tcPr marL="152400" marR="152400" marT="50800" marB="50800">
                    <a:lnT w="25400">
                      <a:solidFill>
                        <a:srgbClr val="652AFB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Alinhar expectativas, pedir ajuda com clareza e registrar decisões.</a:t>
                      </a:r>
                    </a:p>
                  </a:txBody>
                  <a:tcPr marL="152400" marR="152400" marT="50800" marB="50800">
                    <a:lnT w="25400">
                      <a:solidFill>
                        <a:srgbClr val="652AFB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59129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Quebrar, priorizar e estimar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1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Dividir uma necessidade em itens pequenos e ordená-los por valor.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62544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Versionar, escrever e testar código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2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Git com commits pequenos, código limpo e testes ligados ao critério de aceite.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5212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Revisar código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2 e 3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Code review objetivo, inclusive do que foi gerado por IA.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92559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Planejar a carreira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2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Entender estágio e júnior, montar portfólio e definir um plano de estudo.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16786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Dar contexto e governar a IA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3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Prompts claros, dados protegidos e decisão final humana.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6752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1">
                          <a:solidFill>
                            <a:srgbClr val="FAFAFA"/>
                          </a:solidFill>
                          <a:latin typeface="Geist"/>
                        </a:rPr>
                        <a:t>Medir com evidência</a:t>
                      </a:r>
                    </a:p>
                  </a:txBody>
                  <a:tcPr marL="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1 e 3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700" b="0">
                          <a:solidFill>
                            <a:srgbClr val="FAFAFA"/>
                          </a:solidFill>
                          <a:latin typeface="Geist"/>
                        </a:rPr>
                        <a:t>Comparar antes e depois com métricas simples.</a:t>
                      </a:r>
                    </a:p>
                  </a:txBody>
                  <a:tcPr marL="152400" marR="152400" marT="50800" marB="50800">
                    <a:lnT w="12700">
                      <a:solidFill>
                        <a:srgbClr val="242735"/>
                      </a:solidFill>
                      <a:prstDash val="solid"/>
                    </a:lnT>
                    <a:lnB w="12700">
                      <a:solidFill>
                        <a:srgbClr val="242735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8789946"/>
                  </a:ext>
                </a:extLst>
              </a:tr>
            </a:tbl>
          </a:graphicData>
        </a:graphic>
      </p:graphicFrame>
      <p:sp>
        <p:nvSpPr>
          <p:cNvPr id="249" name="Divisor do rodape">
            <a:extLst>
              <a:ext uri="{FF2B5EF4-FFF2-40B4-BE49-F238E27FC236}">
                <a16:creationId xmlns:a16="http://schemas.microsoft.com/office/drawing/2014/main" id="{181AD446-C411-B899-2B30-3231914885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1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01305D96-4F9E-6024-54E9-7D759ED968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252" name="Rodape titulo">
            <a:extLst>
              <a:ext uri="{FF2B5EF4-FFF2-40B4-BE49-F238E27FC236}">
                <a16:creationId xmlns:a16="http://schemas.microsoft.com/office/drawing/2014/main" id="{C5DE257B-236B-1247-E4BD-5D2878062B2F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253" name="Rodape site">
            <a:extLst>
              <a:ext uri="{FF2B5EF4-FFF2-40B4-BE49-F238E27FC236}">
                <a16:creationId xmlns:a16="http://schemas.microsoft.com/office/drawing/2014/main" id="{9ACEB566-021A-CEF6-92BE-7E6848F88310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254" name="Numero do slide">
            <a:extLst>
              <a:ext uri="{FF2B5EF4-FFF2-40B4-BE49-F238E27FC236}">
                <a16:creationId xmlns:a16="http://schemas.microsoft.com/office/drawing/2014/main" id="{B0F2F30E-A396-C72E-5AC9-42B8F2F13963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4494507A-732E-4670-A5A9-03E1448DB5E2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31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3919347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8D478C92-0139-D788-BE8D-249CFD768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Um plano para 30, 60 e 90 dias</a:t>
            </a:r>
          </a:p>
        </p:txBody>
      </p:sp>
      <p:sp>
        <p:nvSpPr>
          <p:cNvPr id="3" name="Barra superior">
            <a:extLst>
              <a:ext uri="{FF2B5EF4-FFF2-40B4-BE49-F238E27FC236}">
                <a16:creationId xmlns:a16="http://schemas.microsoft.com/office/drawing/2014/main" id="{019E92E6-83FB-8D8B-2707-FC34D30D36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5E15C20B-3192-C2A8-F2E7-4E59E5A42B04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PRÓXIMOS PASSOS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E7C03004-5088-C343-CDC5-AD17C9E09711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Sugestão de ritmo. Ajuste ao seu tempo e ao seu objetivo.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C266047B-EC83-0F89-FABF-F26AEBA0D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245100"/>
            <a:ext cx="11094720" cy="850900"/>
          </a:xfrm>
          <a:prstGeom prst="roundRect">
            <a:avLst>
              <a:gd name="adj" fmla="val 8955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E8E7EFBA-D142-223C-975C-1170DDFB96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397500"/>
            <a:ext cx="50800" cy="546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627B68F5-3E57-828E-C3DE-70EC10596E80}"/>
              </a:ext>
            </a:extLst>
          </p:cNvPr>
          <p:cNvSpPr txBox="1"/>
          <p:nvPr/>
        </p:nvSpPr>
        <p:spPr>
          <a:xfrm>
            <a:off x="955040" y="54356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DICA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3FDBCCE6-5799-7CFE-0638-D40C9EE1D947}"/>
              </a:ext>
            </a:extLst>
          </p:cNvPr>
          <p:cNvSpPr txBox="1"/>
          <p:nvPr/>
        </p:nvSpPr>
        <p:spPr>
          <a:xfrm>
            <a:off x="2072640" y="5397500"/>
            <a:ext cx="9265920" cy="558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>
                <a:solidFill>
                  <a:srgbClr val="FAFAFA"/>
                </a:solidFill>
                <a:latin typeface="Geist" panose="02110004020202020204"/>
              </a:rPr>
              <a:t>Comece pelos recursos públicos: Guia Scrum, Manifesto Ágil, Kanban Guide, Pro Git e Conventional Commits.</a:t>
            </a:r>
          </a:p>
        </p:txBody>
      </p:sp>
      <p:sp>
        <p:nvSpPr>
          <p:cNvPr id="21" name="Trilha 1">
            <a:extLst>
              <a:ext uri="{FF2B5EF4-FFF2-40B4-BE49-F238E27FC236}">
                <a16:creationId xmlns:a16="http://schemas.microsoft.com/office/drawing/2014/main" id="{0AC5C119-1520-5484-5D4F-008D56DBB0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1485900"/>
            <a:ext cx="349504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Numero 1">
            <a:extLst>
              <a:ext uri="{FF2B5EF4-FFF2-40B4-BE49-F238E27FC236}">
                <a16:creationId xmlns:a16="http://schemas.microsoft.com/office/drawing/2014/main" id="{5D2AA392-E7E5-1A24-E06D-FB58DFB948B6}"/>
              </a:ext>
            </a:extLst>
          </p:cNvPr>
          <p:cNvSpPr txBox="1"/>
          <p:nvPr/>
        </p:nvSpPr>
        <p:spPr>
          <a:xfrm>
            <a:off x="548640" y="18796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B14CFF"/>
                </a:solidFill>
                <a:latin typeface="Geist Mono"/>
              </a:rPr>
              <a:t>01</a:t>
            </a:r>
          </a:p>
        </p:txBody>
      </p:sp>
      <p:sp>
        <p:nvSpPr>
          <p:cNvPr id="23" name="Etapa 1">
            <a:extLst>
              <a:ext uri="{FF2B5EF4-FFF2-40B4-BE49-F238E27FC236}">
                <a16:creationId xmlns:a16="http://schemas.microsoft.com/office/drawing/2014/main" id="{E267AADB-4C35-E857-CDDA-51D6AAB3F33D}"/>
              </a:ext>
            </a:extLst>
          </p:cNvPr>
          <p:cNvSpPr txBox="1"/>
          <p:nvPr/>
        </p:nvSpPr>
        <p:spPr>
          <a:xfrm>
            <a:off x="548640" y="2832100"/>
            <a:ext cx="349504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400" b="1">
                <a:solidFill>
                  <a:srgbClr val="FAFAFA"/>
                </a:solidFill>
                <a:latin typeface="Geist" panose="02110004020202020204"/>
              </a:rPr>
              <a:t>30 dias</a:t>
            </a:r>
          </a:p>
        </p:txBody>
      </p:sp>
      <p:sp>
        <p:nvSpPr>
          <p:cNvPr id="24" name="Etapa texto 1">
            <a:extLst>
              <a:ext uri="{FF2B5EF4-FFF2-40B4-BE49-F238E27FC236}">
                <a16:creationId xmlns:a16="http://schemas.microsoft.com/office/drawing/2014/main" id="{3C98A49C-F79D-8B2C-389A-D239ABFC5ACB}"/>
              </a:ext>
            </a:extLst>
          </p:cNvPr>
          <p:cNvSpPr txBox="1"/>
          <p:nvPr/>
        </p:nvSpPr>
        <p:spPr>
          <a:xfrm>
            <a:off x="548640" y="3530600"/>
            <a:ext cx="3495040" cy="1511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A3A3A3"/>
                </a:solidFill>
                <a:latin typeface="Geist" panose="02110004020202020204"/>
              </a:rPr>
              <a:t>Fundamentos e hábito: Git diário, quadro Kanban pessoal e leitura dos guias oficiais.</a:t>
            </a:r>
          </a:p>
        </p:txBody>
      </p:sp>
      <p:sp>
        <p:nvSpPr>
          <p:cNvPr id="25" name="Trilha 2">
            <a:extLst>
              <a:ext uri="{FF2B5EF4-FFF2-40B4-BE49-F238E27FC236}">
                <a16:creationId xmlns:a16="http://schemas.microsoft.com/office/drawing/2014/main" id="{D798C357-99F3-ECE3-0E72-9CE530D8A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48480" y="1485900"/>
            <a:ext cx="349504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Numero 2">
            <a:extLst>
              <a:ext uri="{FF2B5EF4-FFF2-40B4-BE49-F238E27FC236}">
                <a16:creationId xmlns:a16="http://schemas.microsoft.com/office/drawing/2014/main" id="{673FB9A9-80D2-D57B-3D9A-F172959BA80E}"/>
              </a:ext>
            </a:extLst>
          </p:cNvPr>
          <p:cNvSpPr txBox="1"/>
          <p:nvPr/>
        </p:nvSpPr>
        <p:spPr>
          <a:xfrm>
            <a:off x="4348480" y="18796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B14CFF"/>
                </a:solidFill>
                <a:latin typeface="Geist Mono"/>
              </a:rPr>
              <a:t>02</a:t>
            </a:r>
          </a:p>
        </p:txBody>
      </p:sp>
      <p:sp>
        <p:nvSpPr>
          <p:cNvPr id="27" name="Etapa 2">
            <a:extLst>
              <a:ext uri="{FF2B5EF4-FFF2-40B4-BE49-F238E27FC236}">
                <a16:creationId xmlns:a16="http://schemas.microsoft.com/office/drawing/2014/main" id="{47425BB0-6969-2810-02F8-33F33023A2A2}"/>
              </a:ext>
            </a:extLst>
          </p:cNvPr>
          <p:cNvSpPr txBox="1"/>
          <p:nvPr/>
        </p:nvSpPr>
        <p:spPr>
          <a:xfrm>
            <a:off x="4348480" y="2832100"/>
            <a:ext cx="349504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400" b="1">
                <a:solidFill>
                  <a:srgbClr val="FAFAFA"/>
                </a:solidFill>
                <a:latin typeface="Geist" panose="02110004020202020204"/>
              </a:rPr>
              <a:t>60 dias</a:t>
            </a:r>
          </a:p>
        </p:txBody>
      </p:sp>
      <p:sp>
        <p:nvSpPr>
          <p:cNvPr id="28" name="Etapa texto 2">
            <a:extLst>
              <a:ext uri="{FF2B5EF4-FFF2-40B4-BE49-F238E27FC236}">
                <a16:creationId xmlns:a16="http://schemas.microsoft.com/office/drawing/2014/main" id="{BAA30815-5B5E-8402-549C-4B1258F108A9}"/>
              </a:ext>
            </a:extLst>
          </p:cNvPr>
          <p:cNvSpPr txBox="1"/>
          <p:nvPr/>
        </p:nvSpPr>
        <p:spPr>
          <a:xfrm>
            <a:off x="4348480" y="3530600"/>
            <a:ext cx="3495040" cy="1511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A3A3A3"/>
                </a:solidFill>
                <a:latin typeface="Geist" panose="02110004020202020204"/>
              </a:rPr>
              <a:t>Prática com entrega: sprints curtas, pull requests pequenos e code review.</a:t>
            </a:r>
          </a:p>
        </p:txBody>
      </p:sp>
      <p:sp>
        <p:nvSpPr>
          <p:cNvPr id="29" name="Trilha 3">
            <a:extLst>
              <a:ext uri="{FF2B5EF4-FFF2-40B4-BE49-F238E27FC236}">
                <a16:creationId xmlns:a16="http://schemas.microsoft.com/office/drawing/2014/main" id="{07C03143-9CB0-E835-6516-63E55C9759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148320" y="1485900"/>
            <a:ext cx="349504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Numero 3">
            <a:extLst>
              <a:ext uri="{FF2B5EF4-FFF2-40B4-BE49-F238E27FC236}">
                <a16:creationId xmlns:a16="http://schemas.microsoft.com/office/drawing/2014/main" id="{7CC24AF0-A838-856A-2619-902E3519EF84}"/>
              </a:ext>
            </a:extLst>
          </p:cNvPr>
          <p:cNvSpPr txBox="1"/>
          <p:nvPr/>
        </p:nvSpPr>
        <p:spPr>
          <a:xfrm>
            <a:off x="8148320" y="1879600"/>
            <a:ext cx="660400" cy="622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4600"/>
              </a:lnSpc>
            </a:pPr>
            <a:r>
              <a:rPr lang="pt-BR" sz="4000" b="1">
                <a:solidFill>
                  <a:srgbClr val="B14CFF"/>
                </a:solidFill>
                <a:latin typeface="Geist Mono"/>
              </a:rPr>
              <a:t>03</a:t>
            </a:r>
          </a:p>
        </p:txBody>
      </p:sp>
      <p:sp>
        <p:nvSpPr>
          <p:cNvPr id="31" name="Etapa 3">
            <a:extLst>
              <a:ext uri="{FF2B5EF4-FFF2-40B4-BE49-F238E27FC236}">
                <a16:creationId xmlns:a16="http://schemas.microsoft.com/office/drawing/2014/main" id="{1536AA1A-5412-A125-39FF-A5120E09BC54}"/>
              </a:ext>
            </a:extLst>
          </p:cNvPr>
          <p:cNvSpPr txBox="1"/>
          <p:nvPr/>
        </p:nvSpPr>
        <p:spPr>
          <a:xfrm>
            <a:off x="8148320" y="2832100"/>
            <a:ext cx="3495040" cy="368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400" b="1">
                <a:solidFill>
                  <a:srgbClr val="FAFAFA"/>
                </a:solidFill>
                <a:latin typeface="Geist" panose="02110004020202020204"/>
              </a:rPr>
              <a:t>90 dias</a:t>
            </a:r>
          </a:p>
        </p:txBody>
      </p:sp>
      <p:sp>
        <p:nvSpPr>
          <p:cNvPr id="32" name="Etapa texto 3">
            <a:extLst>
              <a:ext uri="{FF2B5EF4-FFF2-40B4-BE49-F238E27FC236}">
                <a16:creationId xmlns:a16="http://schemas.microsoft.com/office/drawing/2014/main" id="{85B08A8D-A933-4403-5832-EDA07F1877B6}"/>
              </a:ext>
            </a:extLst>
          </p:cNvPr>
          <p:cNvSpPr txBox="1"/>
          <p:nvPr/>
        </p:nvSpPr>
        <p:spPr>
          <a:xfrm>
            <a:off x="8148320" y="3530600"/>
            <a:ext cx="3495040" cy="15113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3000"/>
              </a:lnSpc>
            </a:pPr>
            <a:r>
              <a:rPr lang="pt-BR" sz="2200">
                <a:solidFill>
                  <a:srgbClr val="A3A3A3"/>
                </a:solidFill>
                <a:latin typeface="Geist" panose="02110004020202020204"/>
              </a:rPr>
              <a:t>Portfólio: projeto publicado, retrospectiva pessoal e plano de estudo.</a:t>
            </a:r>
          </a:p>
        </p:txBody>
      </p:sp>
      <p:sp>
        <p:nvSpPr>
          <p:cNvPr id="33" name="Divisor do rodape">
            <a:extLst>
              <a:ext uri="{FF2B5EF4-FFF2-40B4-BE49-F238E27FC236}">
                <a16:creationId xmlns:a16="http://schemas.microsoft.com/office/drawing/2014/main" id="{61698755-515E-C713-964A-ECB181EAD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5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AC65D310-D50F-8153-5A02-366D03986B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36" name="Rodape titulo">
            <a:extLst>
              <a:ext uri="{FF2B5EF4-FFF2-40B4-BE49-F238E27FC236}">
                <a16:creationId xmlns:a16="http://schemas.microsoft.com/office/drawing/2014/main" id="{02E4E4FA-7C74-C9BD-161F-9299C5921A95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37" name="Rodape site">
            <a:extLst>
              <a:ext uri="{FF2B5EF4-FFF2-40B4-BE49-F238E27FC236}">
                <a16:creationId xmlns:a16="http://schemas.microsoft.com/office/drawing/2014/main" id="{1611B60B-D800-551A-8CDB-67B025BEC309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38" name="Numero do slide">
            <a:extLst>
              <a:ext uri="{FF2B5EF4-FFF2-40B4-BE49-F238E27FC236}">
                <a16:creationId xmlns:a16="http://schemas.microsoft.com/office/drawing/2014/main" id="{19774C50-2C0E-E602-C034-CEB9D27FA01B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2B18CF73-B8E9-487A-AF8D-72AB04AA48C1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32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1618554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4FBD2124-9F40-3D25-2F89-146BB3F3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431799"/>
            <a:ext cx="11094720" cy="4953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3800"/>
              </a:lnSpc>
            </a:pPr>
            <a:r>
              <a:rPr lang="pt-BR" sz="3200" b="1">
                <a:solidFill>
                  <a:srgbClr val="FAFAFA"/>
                </a:solidFill>
                <a:latin typeface="Geist" panose="02110004020202020204"/>
              </a:rPr>
              <a:t>Erick Prado</a:t>
            </a:r>
          </a:p>
        </p:txBody>
      </p:sp>
      <p:sp>
        <p:nvSpPr>
          <p:cNvPr id="3" name="Barra superior">
            <a:extLst>
              <a:ext uri="{FF2B5EF4-FFF2-40B4-BE49-F238E27FC236}">
                <a16:creationId xmlns:a16="http://schemas.microsoft.com/office/drawing/2014/main" id="{73271692-2312-D6AC-8744-D63098E81D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yebrow">
            <a:extLst>
              <a:ext uri="{FF2B5EF4-FFF2-40B4-BE49-F238E27FC236}">
                <a16:creationId xmlns:a16="http://schemas.microsoft.com/office/drawing/2014/main" id="{E76620EA-F678-8481-9174-7FB5619E0DE8}"/>
              </a:ext>
            </a:extLst>
          </p:cNvPr>
          <p:cNvSpPr txBox="1"/>
          <p:nvPr/>
        </p:nvSpPr>
        <p:spPr>
          <a:xfrm>
            <a:off x="548640" y="254000"/>
            <a:ext cx="1109472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A3A3A3"/>
                </a:solidFill>
                <a:latin typeface="Geist Mono"/>
              </a:rPr>
              <a:t>QUEM CONDUZIU</a:t>
            </a:r>
          </a:p>
        </p:txBody>
      </p:sp>
      <p:sp>
        <p:nvSpPr>
          <p:cNvPr id="7" name="Subtitulo">
            <a:extLst>
              <a:ext uri="{FF2B5EF4-FFF2-40B4-BE49-F238E27FC236}">
                <a16:creationId xmlns:a16="http://schemas.microsoft.com/office/drawing/2014/main" id="{5D49AD61-3F9C-5C0C-2EFA-12530360A80B}"/>
              </a:ext>
            </a:extLst>
          </p:cNvPr>
          <p:cNvSpPr txBox="1"/>
          <p:nvPr/>
        </p:nvSpPr>
        <p:spPr>
          <a:xfrm>
            <a:off x="548640" y="990600"/>
            <a:ext cx="110947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Mentor do programa pela NerdZone Solutions.</a:t>
            </a:r>
          </a:p>
        </p:txBody>
      </p:sp>
      <p:sp>
        <p:nvSpPr>
          <p:cNvPr id="11" name="Destaque fundo">
            <a:extLst>
              <a:ext uri="{FF2B5EF4-FFF2-40B4-BE49-F238E27FC236}">
                <a16:creationId xmlns:a16="http://schemas.microsoft.com/office/drawing/2014/main" id="{FF01F27B-FEA9-298E-FE1C-506F2E129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5499100"/>
            <a:ext cx="11094720" cy="596900"/>
          </a:xfrm>
          <a:prstGeom prst="roundRect">
            <a:avLst>
              <a:gd name="adj" fmla="val 12766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Destaque barra">
            <a:extLst>
              <a:ext uri="{FF2B5EF4-FFF2-40B4-BE49-F238E27FC236}">
                <a16:creationId xmlns:a16="http://schemas.microsoft.com/office/drawing/2014/main" id="{FD158E59-8438-D3DB-0AAD-160D582CA3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51840" y="5651500"/>
            <a:ext cx="50800" cy="292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Destaque rotulo">
            <a:extLst>
              <a:ext uri="{FF2B5EF4-FFF2-40B4-BE49-F238E27FC236}">
                <a16:creationId xmlns:a16="http://schemas.microsoft.com/office/drawing/2014/main" id="{FB8BDD2B-086A-6C28-0171-28B0B869907C}"/>
              </a:ext>
            </a:extLst>
          </p:cNvPr>
          <p:cNvSpPr txBox="1"/>
          <p:nvPr/>
        </p:nvSpPr>
        <p:spPr>
          <a:xfrm>
            <a:off x="955040" y="5702300"/>
            <a:ext cx="1016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A3A3A3"/>
                </a:solidFill>
                <a:latin typeface="Geist Mono"/>
              </a:rPr>
              <a:t>INSIGHT</a:t>
            </a:r>
          </a:p>
        </p:txBody>
      </p:sp>
      <p:sp>
        <p:nvSpPr>
          <p:cNvPr id="14" name="Destaque texto">
            <a:extLst>
              <a:ext uri="{FF2B5EF4-FFF2-40B4-BE49-F238E27FC236}">
                <a16:creationId xmlns:a16="http://schemas.microsoft.com/office/drawing/2014/main" id="{9032089D-4DC3-85CD-EC09-EC746DFA9463}"/>
              </a:ext>
            </a:extLst>
          </p:cNvPr>
          <p:cNvSpPr txBox="1"/>
          <p:nvPr/>
        </p:nvSpPr>
        <p:spPr>
          <a:xfrm>
            <a:off x="2072640" y="5651500"/>
            <a:ext cx="926592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FAFAFA"/>
                </a:solidFill>
                <a:latin typeface="Geist" panose="02110004020202020204"/>
              </a:rPr>
              <a:t>Invista na tecnologia, desenvolva sua gestão, valorize sua equipe.</a:t>
            </a:r>
          </a:p>
        </p:txBody>
      </p:sp>
      <p:sp>
        <p:nvSpPr>
          <p:cNvPr id="95" name="Cartao 1">
            <a:extLst>
              <a:ext uri="{FF2B5EF4-FFF2-40B4-BE49-F238E27FC236}">
                <a16:creationId xmlns:a16="http://schemas.microsoft.com/office/drawing/2014/main" id="{0A48FBF6-DF45-FD45-1291-62DCFDE0F9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561840" y="1485900"/>
            <a:ext cx="3439160" cy="3810000"/>
          </a:xfrm>
          <a:prstGeom prst="roundRect">
            <a:avLst>
              <a:gd name="adj" fmla="val 2216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6" name="Marca do cartao">
            <a:extLst>
              <a:ext uri="{FF2B5EF4-FFF2-40B4-BE49-F238E27FC236}">
                <a16:creationId xmlns:a16="http://schemas.microsoft.com/office/drawing/2014/main" id="{3AA8F2A8-967A-0BD8-E193-52AF09018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65040" y="1714500"/>
            <a:ext cx="355600" cy="38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7" name="Cabecalho 1">
            <a:extLst>
              <a:ext uri="{FF2B5EF4-FFF2-40B4-BE49-F238E27FC236}">
                <a16:creationId xmlns:a16="http://schemas.microsoft.com/office/drawing/2014/main" id="{7A7D25B3-AA4E-44DC-E04D-CDF666BF2732}"/>
              </a:ext>
            </a:extLst>
          </p:cNvPr>
          <p:cNvSpPr txBox="1"/>
          <p:nvPr/>
        </p:nvSpPr>
        <p:spPr>
          <a:xfrm>
            <a:off x="4765040" y="1866900"/>
            <a:ext cx="3032760" cy="292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 b="1">
                <a:solidFill>
                  <a:srgbClr val="FAFAFA"/>
                </a:solidFill>
                <a:latin typeface="Geist" panose="02110004020202020204"/>
              </a:rPr>
              <a:t>Atuação</a:t>
            </a:r>
          </a:p>
        </p:txBody>
      </p:sp>
      <p:sp>
        <p:nvSpPr>
          <p:cNvPr id="98" name="Marcador">
            <a:extLst>
              <a:ext uri="{FF2B5EF4-FFF2-40B4-BE49-F238E27FC236}">
                <a16:creationId xmlns:a16="http://schemas.microsoft.com/office/drawing/2014/main" id="{2857E4DE-8530-BAC7-9F35-C283DF215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65040" y="239395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9" name="Item 1">
            <a:extLst>
              <a:ext uri="{FF2B5EF4-FFF2-40B4-BE49-F238E27FC236}">
                <a16:creationId xmlns:a16="http://schemas.microsoft.com/office/drawing/2014/main" id="{D853E744-8001-08EA-15B4-76AF1192DFB1}"/>
              </a:ext>
            </a:extLst>
          </p:cNvPr>
          <p:cNvSpPr txBox="1"/>
          <p:nvPr/>
        </p:nvSpPr>
        <p:spPr>
          <a:xfrm>
            <a:off x="5019040" y="2298700"/>
            <a:ext cx="2778760" cy="266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Arquitetura de sistemas</a:t>
            </a:r>
          </a:p>
        </p:txBody>
      </p:sp>
      <p:sp>
        <p:nvSpPr>
          <p:cNvPr id="100" name="Marcador">
            <a:extLst>
              <a:ext uri="{FF2B5EF4-FFF2-40B4-BE49-F238E27FC236}">
                <a16:creationId xmlns:a16="http://schemas.microsoft.com/office/drawing/2014/main" id="{75FD860D-6EC5-E156-421E-F0B3D6F97E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65040" y="278765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1" name="Item 2">
            <a:extLst>
              <a:ext uri="{FF2B5EF4-FFF2-40B4-BE49-F238E27FC236}">
                <a16:creationId xmlns:a16="http://schemas.microsoft.com/office/drawing/2014/main" id="{B16E6D0D-AC08-E53D-F718-C733C81AAF86}"/>
              </a:ext>
            </a:extLst>
          </p:cNvPr>
          <p:cNvSpPr txBox="1"/>
          <p:nvPr/>
        </p:nvSpPr>
        <p:spPr>
          <a:xfrm>
            <a:off x="5019040" y="2692400"/>
            <a:ext cx="2778760" cy="266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Inteligência artificial aplicada</a:t>
            </a:r>
          </a:p>
        </p:txBody>
      </p:sp>
      <p:sp>
        <p:nvSpPr>
          <p:cNvPr id="102" name="Marcador">
            <a:extLst>
              <a:ext uri="{FF2B5EF4-FFF2-40B4-BE49-F238E27FC236}">
                <a16:creationId xmlns:a16="http://schemas.microsoft.com/office/drawing/2014/main" id="{A1351B35-350B-4982-36E4-F3B5936BDD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65040" y="318135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3" name="Item 3">
            <a:extLst>
              <a:ext uri="{FF2B5EF4-FFF2-40B4-BE49-F238E27FC236}">
                <a16:creationId xmlns:a16="http://schemas.microsoft.com/office/drawing/2014/main" id="{598ACC47-D6FA-780F-2BA5-F82BD3A550C2}"/>
              </a:ext>
            </a:extLst>
          </p:cNvPr>
          <p:cNvSpPr txBox="1"/>
          <p:nvPr/>
        </p:nvSpPr>
        <p:spPr>
          <a:xfrm>
            <a:off x="5019040" y="3086100"/>
            <a:ext cx="2778760" cy="266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Gestão de projetos</a:t>
            </a:r>
          </a:p>
        </p:txBody>
      </p:sp>
      <p:sp>
        <p:nvSpPr>
          <p:cNvPr id="104" name="Marcador">
            <a:extLst>
              <a:ext uri="{FF2B5EF4-FFF2-40B4-BE49-F238E27FC236}">
                <a16:creationId xmlns:a16="http://schemas.microsoft.com/office/drawing/2014/main" id="{26AB46AA-FD66-DC19-78F4-C446FB6CE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65040" y="357505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5" name="Item 4">
            <a:extLst>
              <a:ext uri="{FF2B5EF4-FFF2-40B4-BE49-F238E27FC236}">
                <a16:creationId xmlns:a16="http://schemas.microsoft.com/office/drawing/2014/main" id="{4837836B-3E15-E88B-46A8-47D0A3106509}"/>
              </a:ext>
            </a:extLst>
          </p:cNvPr>
          <p:cNvSpPr txBox="1"/>
          <p:nvPr/>
        </p:nvSpPr>
        <p:spPr>
          <a:xfrm>
            <a:off x="5019040" y="3479800"/>
            <a:ext cx="2778760" cy="2667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Liderança técnica</a:t>
            </a:r>
          </a:p>
        </p:txBody>
      </p:sp>
      <p:sp>
        <p:nvSpPr>
          <p:cNvPr id="106" name="Cartao 2">
            <a:extLst>
              <a:ext uri="{FF2B5EF4-FFF2-40B4-BE49-F238E27FC236}">
                <a16:creationId xmlns:a16="http://schemas.microsoft.com/office/drawing/2014/main" id="{8F5EAFE7-B7E6-F3DE-B661-BF0DCA5F5B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204200" y="1485900"/>
            <a:ext cx="3439160" cy="3810000"/>
          </a:xfrm>
          <a:prstGeom prst="roundRect">
            <a:avLst>
              <a:gd name="adj" fmla="val 2216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7" name="Marca do cartao">
            <a:extLst>
              <a:ext uri="{FF2B5EF4-FFF2-40B4-BE49-F238E27FC236}">
                <a16:creationId xmlns:a16="http://schemas.microsoft.com/office/drawing/2014/main" id="{2450E102-535F-8914-5A2A-7FB9C356B0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07400" y="1714500"/>
            <a:ext cx="355600" cy="381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8" name="Cabecalho 2">
            <a:extLst>
              <a:ext uri="{FF2B5EF4-FFF2-40B4-BE49-F238E27FC236}">
                <a16:creationId xmlns:a16="http://schemas.microsoft.com/office/drawing/2014/main" id="{8C5ABD13-2834-BDF7-0D0C-F0A1F25173A2}"/>
              </a:ext>
            </a:extLst>
          </p:cNvPr>
          <p:cNvSpPr txBox="1"/>
          <p:nvPr/>
        </p:nvSpPr>
        <p:spPr>
          <a:xfrm>
            <a:off x="8407400" y="1866900"/>
            <a:ext cx="3032760" cy="292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300"/>
              </a:lnSpc>
            </a:pPr>
            <a:r>
              <a:rPr lang="pt-BR" sz="1700" b="1">
                <a:solidFill>
                  <a:srgbClr val="FAFAFA"/>
                </a:solidFill>
                <a:latin typeface="Geist" panose="02110004020202020204"/>
              </a:rPr>
              <a:t>Como ensina</a:t>
            </a:r>
          </a:p>
        </p:txBody>
      </p:sp>
      <p:sp>
        <p:nvSpPr>
          <p:cNvPr id="109" name="Marcador">
            <a:extLst>
              <a:ext uri="{FF2B5EF4-FFF2-40B4-BE49-F238E27FC236}">
                <a16:creationId xmlns:a16="http://schemas.microsoft.com/office/drawing/2014/main" id="{8CE1C2BA-4B0C-DC13-5E1A-7137C90D7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07400" y="239395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0" name="Item 1">
            <a:extLst>
              <a:ext uri="{FF2B5EF4-FFF2-40B4-BE49-F238E27FC236}">
                <a16:creationId xmlns:a16="http://schemas.microsoft.com/office/drawing/2014/main" id="{95FA799F-393A-002C-ED06-5A59D762A5BA}"/>
              </a:ext>
            </a:extLst>
          </p:cNvPr>
          <p:cNvSpPr txBox="1"/>
          <p:nvPr/>
        </p:nvSpPr>
        <p:spPr>
          <a:xfrm>
            <a:off x="8661400" y="2298700"/>
            <a:ext cx="2778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Pessoas vêm antes de ferramentas.</a:t>
            </a:r>
          </a:p>
        </p:txBody>
      </p:sp>
      <p:sp>
        <p:nvSpPr>
          <p:cNvPr id="111" name="Marcador">
            <a:extLst>
              <a:ext uri="{FF2B5EF4-FFF2-40B4-BE49-F238E27FC236}">
                <a16:creationId xmlns:a16="http://schemas.microsoft.com/office/drawing/2014/main" id="{B54B8663-5378-8B93-1DBB-40524B53A3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07400" y="305435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2" name="Item 2">
            <a:extLst>
              <a:ext uri="{FF2B5EF4-FFF2-40B4-BE49-F238E27FC236}">
                <a16:creationId xmlns:a16="http://schemas.microsoft.com/office/drawing/2014/main" id="{506A664E-072A-B6D5-2950-22BDB0BDDC15}"/>
              </a:ext>
            </a:extLst>
          </p:cNvPr>
          <p:cNvSpPr txBox="1"/>
          <p:nvPr/>
        </p:nvSpPr>
        <p:spPr>
          <a:xfrm>
            <a:off x="8661400" y="2959100"/>
            <a:ext cx="2778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Explicar o porquê antes do como.</a:t>
            </a:r>
          </a:p>
        </p:txBody>
      </p:sp>
      <p:sp>
        <p:nvSpPr>
          <p:cNvPr id="113" name="Marcador">
            <a:extLst>
              <a:ext uri="{FF2B5EF4-FFF2-40B4-BE49-F238E27FC236}">
                <a16:creationId xmlns:a16="http://schemas.microsoft.com/office/drawing/2014/main" id="{B0477DBB-FF93-7DDE-5288-573DA0892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07400" y="371475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4" name="Item 3">
            <a:extLst>
              <a:ext uri="{FF2B5EF4-FFF2-40B4-BE49-F238E27FC236}">
                <a16:creationId xmlns:a16="http://schemas.microsoft.com/office/drawing/2014/main" id="{4DC4270E-97FF-A0FD-DAB7-D85EB9911075}"/>
              </a:ext>
            </a:extLst>
          </p:cNvPr>
          <p:cNvSpPr txBox="1"/>
          <p:nvPr/>
        </p:nvSpPr>
        <p:spPr>
          <a:xfrm>
            <a:off x="8661400" y="3619500"/>
            <a:ext cx="2778760" cy="533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Compartilhar método, e não só a resposta.</a:t>
            </a:r>
          </a:p>
        </p:txBody>
      </p:sp>
      <p:sp>
        <p:nvSpPr>
          <p:cNvPr id="115" name="Marcador">
            <a:extLst>
              <a:ext uri="{FF2B5EF4-FFF2-40B4-BE49-F238E27FC236}">
                <a16:creationId xmlns:a16="http://schemas.microsoft.com/office/drawing/2014/main" id="{28B99E04-64F7-E6A9-88D8-37C2DC8CB3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07400" y="4375150"/>
            <a:ext cx="76200" cy="76200"/>
          </a:xfrm>
          <a:prstGeom prst="ellipse">
            <a:avLst/>
          </a:prstGeom>
          <a:solidFill>
            <a:srgbClr val="B14C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6" name="Item 4">
            <a:extLst>
              <a:ext uri="{FF2B5EF4-FFF2-40B4-BE49-F238E27FC236}">
                <a16:creationId xmlns:a16="http://schemas.microsoft.com/office/drawing/2014/main" id="{20C7F0CE-518B-0551-7359-C65C0BBCA24D}"/>
              </a:ext>
            </a:extLst>
          </p:cNvPr>
          <p:cNvSpPr txBox="1"/>
          <p:nvPr/>
        </p:nvSpPr>
        <p:spPr>
          <a:xfrm>
            <a:off x="8661400" y="4279900"/>
            <a:ext cx="2778760" cy="8001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100"/>
              </a:lnSpc>
            </a:pPr>
            <a:r>
              <a:rPr lang="pt-BR" sz="1500">
                <a:solidFill>
                  <a:srgbClr val="FAFAFA"/>
                </a:solidFill>
                <a:latin typeface="Geist" panose="02110004020202020204"/>
              </a:rPr>
              <a:t>A IA apoia, e a responsabilidade continua humana.</a:t>
            </a:r>
          </a:p>
        </p:txBody>
      </p:sp>
      <p:sp>
        <p:nvSpPr>
          <p:cNvPr id="117" name="Foto do mentor" descr="Retrato de Erick Prado, mentor do programa">
            <a:extLst>
              <a:ext uri="{FF2B5EF4-FFF2-40B4-BE49-F238E27FC236}">
                <a16:creationId xmlns:a16="http://schemas.microsoft.com/office/drawing/2014/main" id="{32270C74-7B73-D601-0DEC-FB2F6F21087B}"/>
              </a:ext>
            </a:extLst>
          </p:cNvPr>
          <p:cNvSpPr/>
          <p:nvPr/>
        </p:nvSpPr>
        <p:spPr>
          <a:xfrm>
            <a:off x="548640" y="1485900"/>
            <a:ext cx="3810000" cy="3810000"/>
          </a:xfrm>
          <a:prstGeom prst="roundRect">
            <a:avLst>
              <a:gd name="adj" fmla="val 2000"/>
            </a:avLst>
          </a:prstGeom>
          <a:blipFill>
            <a:blip r:embed="rId3"/>
            <a:stretch>
              <a:fillRect/>
            </a:stretch>
          </a:blip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8" name="Divisor do rodape">
            <a:extLst>
              <a:ext uri="{FF2B5EF4-FFF2-40B4-BE49-F238E27FC236}">
                <a16:creationId xmlns:a16="http://schemas.microsoft.com/office/drawing/2014/main" id="{67317F6E-842B-4B81-490F-DFE6C96A0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8640" y="6223000"/>
            <a:ext cx="11094720" cy="12700"/>
          </a:xfrm>
          <a:prstGeom prst="rect">
            <a:avLst/>
          </a:prstGeom>
          <a:solidFill>
            <a:srgbClr val="24273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20" name="Assinatura CoRe" descr="Assinatura da iniciativa Compartilhando Recursos (CoRe)">
            <a:extLst>
              <a:ext uri="{FF2B5EF4-FFF2-40B4-BE49-F238E27FC236}">
                <a16:creationId xmlns:a16="http://schemas.microsoft.com/office/drawing/2014/main" id="{32D099AC-1D34-90D9-1961-818B802F25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9" y="6348847"/>
            <a:ext cx="674601" cy="228600"/>
          </a:xfrm>
          <a:prstGeom prst="rect">
            <a:avLst/>
          </a:prstGeom>
        </p:spPr>
      </p:pic>
      <p:sp>
        <p:nvSpPr>
          <p:cNvPr id="121" name="Rodape titulo">
            <a:extLst>
              <a:ext uri="{FF2B5EF4-FFF2-40B4-BE49-F238E27FC236}">
                <a16:creationId xmlns:a16="http://schemas.microsoft.com/office/drawing/2014/main" id="{59437374-EF56-ABD0-2EE2-99815051FB04}"/>
              </a:ext>
            </a:extLst>
          </p:cNvPr>
          <p:cNvSpPr txBox="1"/>
          <p:nvPr/>
        </p:nvSpPr>
        <p:spPr>
          <a:xfrm>
            <a:off x="1297940" y="6362700"/>
            <a:ext cx="6604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Programa de Formação NerdZone</a:t>
            </a:r>
          </a:p>
        </p:txBody>
      </p:sp>
      <p:sp>
        <p:nvSpPr>
          <p:cNvPr id="122" name="Rodape site">
            <a:extLst>
              <a:ext uri="{FF2B5EF4-FFF2-40B4-BE49-F238E27FC236}">
                <a16:creationId xmlns:a16="http://schemas.microsoft.com/office/drawing/2014/main" id="{8984B328-07D3-195D-DA59-ACEC35CA89EA}"/>
              </a:ext>
            </a:extLst>
          </p:cNvPr>
          <p:cNvSpPr txBox="1"/>
          <p:nvPr/>
        </p:nvSpPr>
        <p:spPr>
          <a:xfrm>
            <a:off x="4826000" y="6362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>
              <a:lnSpc>
                <a:spcPts val="1200"/>
              </a:lnSpc>
            </a:pPr>
            <a:r>
              <a:rPr lang="pt-BR" sz="900">
                <a:solidFill>
                  <a:srgbClr val="8B919C"/>
                </a:solidFill>
                <a:latin typeface="Geist Mono"/>
              </a:rPr>
              <a:t>nerdzonesolutions.com</a:t>
            </a:r>
          </a:p>
        </p:txBody>
      </p:sp>
      <p:sp>
        <p:nvSpPr>
          <p:cNvPr id="123" name="Numero do slide">
            <a:extLst>
              <a:ext uri="{FF2B5EF4-FFF2-40B4-BE49-F238E27FC236}">
                <a16:creationId xmlns:a16="http://schemas.microsoft.com/office/drawing/2014/main" id="{9BBD6D22-77E5-028D-FBFF-F037904B6FB9}"/>
              </a:ext>
            </a:extLst>
          </p:cNvPr>
          <p:cNvSpPr txBox="1"/>
          <p:nvPr/>
        </p:nvSpPr>
        <p:spPr>
          <a:xfrm>
            <a:off x="10881360" y="6362700"/>
            <a:ext cx="762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r">
              <a:lnSpc>
                <a:spcPts val="1200"/>
              </a:lnSpc>
            </a:pPr>
            <a:fld id="{29C5AC03-FB69-4495-BDEE-EBE805262E0E}" type="slidenum">
              <a:rPr lang="pt-BR" sz="900" smtClean="0">
                <a:solidFill>
                  <a:srgbClr val="8B919C"/>
                </a:solidFill>
                <a:latin typeface="Geist Mono"/>
              </a:rPr>
              <a:pPr algn="r">
                <a:lnSpc>
                  <a:spcPts val="1200"/>
                </a:lnSpc>
              </a:pPr>
              <a:t>33</a:t>
            </a:fld>
            <a:endParaRPr lang="pt-BR" sz="900">
              <a:solidFill>
                <a:srgbClr val="8B919C"/>
              </a:solidFill>
              <a:latin typeface="Geist Mono"/>
            </a:endParaRPr>
          </a:p>
        </p:txBody>
      </p:sp>
    </p:spTree>
    <p:extLst>
      <p:ext uri="{BB962C8B-B14F-4D97-AF65-F5344CB8AC3E}">
        <p14:creationId xmlns:p14="http://schemas.microsoft.com/office/powerpoint/2010/main" val="17777317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ulo">
            <a:extLst>
              <a:ext uri="{FF2B5EF4-FFF2-40B4-BE49-F238E27FC236}">
                <a16:creationId xmlns:a16="http://schemas.microsoft.com/office/drawing/2014/main" id="{2B20697E-700F-73A4-EAA6-24C47B2D5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600199"/>
            <a:ext cx="6858000" cy="128270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5000"/>
              </a:lnSpc>
            </a:pPr>
            <a:r>
              <a:rPr lang="pt-BR" b="1">
                <a:solidFill>
                  <a:srgbClr val="FAFAFA"/>
                </a:solidFill>
                <a:latin typeface="Geist" panose="02110004020202020204"/>
              </a:rPr>
              <a:t>Tecnologia com identidade</a:t>
            </a:r>
          </a:p>
        </p:txBody>
      </p:sp>
      <p:pic>
        <p:nvPicPr>
          <p:cNvPr id="4" name="Arte CoRe">
            <a:extLst>
              <a:ext uri="{FF2B5EF4-FFF2-40B4-BE49-F238E27FC236}">
                <a16:creationId xmlns:a16="http://schemas.microsoft.com/office/drawing/2014/main" id="{FF74A666-E561-8E0D-7EB0-A122267CFE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426" y="1064926"/>
            <a:ext cx="3331147" cy="3331147"/>
          </a:xfrm>
          <a:prstGeom prst="rect">
            <a:avLst/>
          </a:prstGeom>
        </p:spPr>
      </p:pic>
      <p:sp>
        <p:nvSpPr>
          <p:cNvPr id="5" name="Barra superior">
            <a:extLst>
              <a:ext uri="{FF2B5EF4-FFF2-40B4-BE49-F238E27FC236}">
                <a16:creationId xmlns:a16="http://schemas.microsoft.com/office/drawing/2014/main" id="{5991B351-3461-2D85-32CC-BC85F34226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B14CFF"/>
              </a:gs>
              <a:gs pos="100000">
                <a:srgbClr val="3157FF"/>
              </a:gs>
              <a:gs pos="52000">
                <a:srgbClr val="652AFB"/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Logotipo Compartilhando Recursos" descr="Logotipo da iniciativa Compartilhando Recursos">
            <a:extLst>
              <a:ext uri="{FF2B5EF4-FFF2-40B4-BE49-F238E27FC236}">
                <a16:creationId xmlns:a16="http://schemas.microsoft.com/office/drawing/2014/main" id="{67A0F918-D25F-60FA-1C34-4553D42D18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46" y="581095"/>
            <a:ext cx="2918913" cy="768210"/>
          </a:xfrm>
          <a:prstGeom prst="rect">
            <a:avLst/>
          </a:prstGeom>
        </p:spPr>
      </p:pic>
      <p:sp>
        <p:nvSpPr>
          <p:cNvPr id="8" name="Fio divisor">
            <a:extLst>
              <a:ext uri="{FF2B5EF4-FFF2-40B4-BE49-F238E27FC236}">
                <a16:creationId xmlns:a16="http://schemas.microsoft.com/office/drawing/2014/main" id="{6623B7B6-5347-5411-D83A-118A963B39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707636" y="698500"/>
            <a:ext cx="9525" cy="533400"/>
          </a:xfrm>
          <a:prstGeom prst="rect">
            <a:avLst/>
          </a:prstGeom>
          <a:solidFill>
            <a:srgbClr val="A9B4CC">
              <a:alpha val="50000"/>
            </a:srgb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Logotipo NerdZone" descr="Logotipo NerdZone">
            <a:extLst>
              <a:ext uri="{FF2B5EF4-FFF2-40B4-BE49-F238E27FC236}">
                <a16:creationId xmlns:a16="http://schemas.microsoft.com/office/drawing/2014/main" id="{62EF416C-BD7A-2BCE-193E-C0819E4951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294" y="711077"/>
            <a:ext cx="1574800" cy="509095"/>
          </a:xfrm>
          <a:prstGeom prst="rect">
            <a:avLst/>
          </a:prstGeom>
        </p:spPr>
      </p:pic>
      <p:sp>
        <p:nvSpPr>
          <p:cNvPr id="14" name="Mensagem de encerramento">
            <a:extLst>
              <a:ext uri="{FF2B5EF4-FFF2-40B4-BE49-F238E27FC236}">
                <a16:creationId xmlns:a16="http://schemas.microsoft.com/office/drawing/2014/main" id="{CFAC2D7C-C26C-2730-55BA-5D65AE311E67}"/>
              </a:ext>
            </a:extLst>
          </p:cNvPr>
          <p:cNvSpPr txBox="1"/>
          <p:nvPr/>
        </p:nvSpPr>
        <p:spPr>
          <a:xfrm>
            <a:off x="762000" y="3073400"/>
            <a:ext cx="6858000" cy="1219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400"/>
              </a:lnSpc>
            </a:pPr>
            <a:r>
              <a:rPr lang="pt-BR">
                <a:solidFill>
                  <a:srgbClr val="A3A3A3"/>
                </a:solidFill>
                <a:latin typeface="Geist" panose="02110004020202020204"/>
              </a:rPr>
              <a:t>Organizar, construir e acelerar são verbos de prática. Escolha um critério da autoavaliação, transforme em uma tarefa pequena e repita. A tecnologia conecta, a gestão organiza, mas são as pessoas que fazem acontecer.</a:t>
            </a:r>
          </a:p>
        </p:txBody>
      </p:sp>
      <p:sp>
        <p:nvSpPr>
          <p:cNvPr id="15" name="Painel borda">
            <a:extLst>
              <a:ext uri="{FF2B5EF4-FFF2-40B4-BE49-F238E27FC236}">
                <a16:creationId xmlns:a16="http://schemas.microsoft.com/office/drawing/2014/main" id="{91CB803B-E4AC-1990-CAD1-4E8AEC4DE7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2000" y="4724400"/>
            <a:ext cx="6858000" cy="25400"/>
          </a:xfrm>
          <a:prstGeom prst="rect">
            <a:avLst/>
          </a:prstGeom>
          <a:solidFill>
            <a:srgbClr val="652AF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ontato rotulo 1">
            <a:extLst>
              <a:ext uri="{FF2B5EF4-FFF2-40B4-BE49-F238E27FC236}">
                <a16:creationId xmlns:a16="http://schemas.microsoft.com/office/drawing/2014/main" id="{1F55CC1D-B4BC-8CFA-831B-23E7B15EAB92}"/>
              </a:ext>
            </a:extLst>
          </p:cNvPr>
          <p:cNvSpPr txBox="1"/>
          <p:nvPr/>
        </p:nvSpPr>
        <p:spPr>
          <a:xfrm>
            <a:off x="762000" y="4902200"/>
            <a:ext cx="2413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SITE</a:t>
            </a:r>
          </a:p>
        </p:txBody>
      </p:sp>
      <p:sp>
        <p:nvSpPr>
          <p:cNvPr id="17" name="Contato 1">
            <a:extLst>
              <a:ext uri="{FF2B5EF4-FFF2-40B4-BE49-F238E27FC236}">
                <a16:creationId xmlns:a16="http://schemas.microsoft.com/office/drawing/2014/main" id="{425CAFE3-CF45-97C1-EEC1-1B2A6640F4A8}"/>
              </a:ext>
            </a:extLst>
          </p:cNvPr>
          <p:cNvSpPr txBox="1"/>
          <p:nvPr/>
        </p:nvSpPr>
        <p:spPr>
          <a:xfrm>
            <a:off x="762000" y="5105400"/>
            <a:ext cx="24130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nerdzonesolutions.com</a:t>
            </a:r>
          </a:p>
        </p:txBody>
      </p:sp>
      <p:sp>
        <p:nvSpPr>
          <p:cNvPr id="18" name="Contato rotulo 2">
            <a:extLst>
              <a:ext uri="{FF2B5EF4-FFF2-40B4-BE49-F238E27FC236}">
                <a16:creationId xmlns:a16="http://schemas.microsoft.com/office/drawing/2014/main" id="{0177B327-F202-D0EB-0459-70C89D038F5B}"/>
              </a:ext>
            </a:extLst>
          </p:cNvPr>
          <p:cNvSpPr txBox="1"/>
          <p:nvPr/>
        </p:nvSpPr>
        <p:spPr>
          <a:xfrm>
            <a:off x="762000" y="5435600"/>
            <a:ext cx="2413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WHATSAPP</a:t>
            </a:r>
          </a:p>
        </p:txBody>
      </p:sp>
      <p:sp>
        <p:nvSpPr>
          <p:cNvPr id="19" name="Contato 2">
            <a:extLst>
              <a:ext uri="{FF2B5EF4-FFF2-40B4-BE49-F238E27FC236}">
                <a16:creationId xmlns:a16="http://schemas.microsoft.com/office/drawing/2014/main" id="{EF21AB5E-1A1E-5782-03F1-EA1EE5A50767}"/>
              </a:ext>
            </a:extLst>
          </p:cNvPr>
          <p:cNvSpPr txBox="1"/>
          <p:nvPr/>
        </p:nvSpPr>
        <p:spPr>
          <a:xfrm>
            <a:off x="762000" y="5638800"/>
            <a:ext cx="24130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+55 11 93911-7113</a:t>
            </a:r>
          </a:p>
        </p:txBody>
      </p:sp>
      <p:sp>
        <p:nvSpPr>
          <p:cNvPr id="20" name="Contato rotulo 3">
            <a:extLst>
              <a:ext uri="{FF2B5EF4-FFF2-40B4-BE49-F238E27FC236}">
                <a16:creationId xmlns:a16="http://schemas.microsoft.com/office/drawing/2014/main" id="{C581C119-EAC3-B47C-E2E5-4D677B62ECC7}"/>
              </a:ext>
            </a:extLst>
          </p:cNvPr>
          <p:cNvSpPr txBox="1"/>
          <p:nvPr/>
        </p:nvSpPr>
        <p:spPr>
          <a:xfrm>
            <a:off x="762000" y="5969000"/>
            <a:ext cx="2413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INSTAGRAM</a:t>
            </a:r>
          </a:p>
        </p:txBody>
      </p:sp>
      <p:sp>
        <p:nvSpPr>
          <p:cNvPr id="21" name="Contato 3">
            <a:extLst>
              <a:ext uri="{FF2B5EF4-FFF2-40B4-BE49-F238E27FC236}">
                <a16:creationId xmlns:a16="http://schemas.microsoft.com/office/drawing/2014/main" id="{D3D48B85-456C-FA6E-66D8-C3296D47600A}"/>
              </a:ext>
            </a:extLst>
          </p:cNvPr>
          <p:cNvSpPr txBox="1"/>
          <p:nvPr/>
        </p:nvSpPr>
        <p:spPr>
          <a:xfrm>
            <a:off x="762000" y="6172200"/>
            <a:ext cx="24130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@nerdzone.solutions</a:t>
            </a:r>
          </a:p>
        </p:txBody>
      </p:sp>
      <p:sp>
        <p:nvSpPr>
          <p:cNvPr id="22" name="Contato rotulo 4">
            <a:extLst>
              <a:ext uri="{FF2B5EF4-FFF2-40B4-BE49-F238E27FC236}">
                <a16:creationId xmlns:a16="http://schemas.microsoft.com/office/drawing/2014/main" id="{1796110F-6755-A133-BB69-7DCC208D5F84}"/>
              </a:ext>
            </a:extLst>
          </p:cNvPr>
          <p:cNvSpPr txBox="1"/>
          <p:nvPr/>
        </p:nvSpPr>
        <p:spPr>
          <a:xfrm>
            <a:off x="3302000" y="4902200"/>
            <a:ext cx="4953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E-MAIL</a:t>
            </a:r>
          </a:p>
        </p:txBody>
      </p:sp>
      <p:sp>
        <p:nvSpPr>
          <p:cNvPr id="23" name="Contato 4">
            <a:extLst>
              <a:ext uri="{FF2B5EF4-FFF2-40B4-BE49-F238E27FC236}">
                <a16:creationId xmlns:a16="http://schemas.microsoft.com/office/drawing/2014/main" id="{4E5809B4-E073-5519-D150-B76144808A0D}"/>
              </a:ext>
            </a:extLst>
          </p:cNvPr>
          <p:cNvSpPr txBox="1"/>
          <p:nvPr/>
        </p:nvSpPr>
        <p:spPr>
          <a:xfrm>
            <a:off x="3302000" y="5105400"/>
            <a:ext cx="49530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contato@nerdzone.com.br</a:t>
            </a:r>
          </a:p>
        </p:txBody>
      </p:sp>
      <p:sp>
        <p:nvSpPr>
          <p:cNvPr id="24" name="Contato rotulo 5">
            <a:extLst>
              <a:ext uri="{FF2B5EF4-FFF2-40B4-BE49-F238E27FC236}">
                <a16:creationId xmlns:a16="http://schemas.microsoft.com/office/drawing/2014/main" id="{A6F42EA7-8C69-D824-2A33-9196059C5110}"/>
              </a:ext>
            </a:extLst>
          </p:cNvPr>
          <p:cNvSpPr txBox="1"/>
          <p:nvPr/>
        </p:nvSpPr>
        <p:spPr>
          <a:xfrm>
            <a:off x="3302000" y="5435600"/>
            <a:ext cx="4953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LINKEDIN</a:t>
            </a:r>
          </a:p>
        </p:txBody>
      </p:sp>
      <p:sp>
        <p:nvSpPr>
          <p:cNvPr id="25" name="Contato 5">
            <a:extLst>
              <a:ext uri="{FF2B5EF4-FFF2-40B4-BE49-F238E27FC236}">
                <a16:creationId xmlns:a16="http://schemas.microsoft.com/office/drawing/2014/main" id="{BE2FE81F-6FB0-5F30-9FC7-1A8048AB4DB8}"/>
              </a:ext>
            </a:extLst>
          </p:cNvPr>
          <p:cNvSpPr txBox="1"/>
          <p:nvPr/>
        </p:nvSpPr>
        <p:spPr>
          <a:xfrm>
            <a:off x="3302000" y="5638800"/>
            <a:ext cx="49530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linkedin.com/company/nerdzone-solutions</a:t>
            </a:r>
          </a:p>
        </p:txBody>
      </p:sp>
      <p:sp>
        <p:nvSpPr>
          <p:cNvPr id="26" name="Contato rotulo 6">
            <a:extLst>
              <a:ext uri="{FF2B5EF4-FFF2-40B4-BE49-F238E27FC236}">
                <a16:creationId xmlns:a16="http://schemas.microsoft.com/office/drawing/2014/main" id="{8DD41A67-D261-0B61-E917-1DF6B7B2F50A}"/>
              </a:ext>
            </a:extLst>
          </p:cNvPr>
          <p:cNvSpPr txBox="1"/>
          <p:nvPr/>
        </p:nvSpPr>
        <p:spPr>
          <a:xfrm>
            <a:off x="3302000" y="5969000"/>
            <a:ext cx="4953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600"/>
              </a:lnSpc>
            </a:pPr>
            <a:r>
              <a:rPr lang="pt-BR" sz="1200" b="1">
                <a:solidFill>
                  <a:srgbClr val="8B919C"/>
                </a:solidFill>
                <a:latin typeface="Geist Mono"/>
              </a:rPr>
              <a:t>YOUTUBE</a:t>
            </a:r>
          </a:p>
        </p:txBody>
      </p:sp>
      <p:sp>
        <p:nvSpPr>
          <p:cNvPr id="27" name="Contato 6">
            <a:extLst>
              <a:ext uri="{FF2B5EF4-FFF2-40B4-BE49-F238E27FC236}">
                <a16:creationId xmlns:a16="http://schemas.microsoft.com/office/drawing/2014/main" id="{9888FB32-AEFF-BD03-74E9-C74E0400ECA1}"/>
              </a:ext>
            </a:extLst>
          </p:cNvPr>
          <p:cNvSpPr txBox="1"/>
          <p:nvPr/>
        </p:nvSpPr>
        <p:spPr>
          <a:xfrm>
            <a:off x="3302000" y="6172200"/>
            <a:ext cx="4953000" cy="279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2200"/>
              </a:lnSpc>
            </a:pPr>
            <a:r>
              <a:rPr lang="pt-BR" sz="1600" b="1">
                <a:solidFill>
                  <a:srgbClr val="FAFAFA"/>
                </a:solidFill>
                <a:latin typeface="Geist" panose="02110004020202020204"/>
              </a:rPr>
              <a:t>@NerdzoneIA</a:t>
            </a:r>
          </a:p>
        </p:txBody>
      </p:sp>
      <p:sp>
        <p:nvSpPr>
          <p:cNvPr id="28" name="Cartao da iniciativa">
            <a:extLst>
              <a:ext uri="{FF2B5EF4-FFF2-40B4-BE49-F238E27FC236}">
                <a16:creationId xmlns:a16="http://schemas.microsoft.com/office/drawing/2014/main" id="{DEFEB872-744C-F538-EDA4-E28896787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823200" y="4724400"/>
            <a:ext cx="3820160" cy="1727200"/>
          </a:xfrm>
          <a:prstGeom prst="roundRect">
            <a:avLst>
              <a:gd name="adj" fmla="val 4412"/>
            </a:avLst>
          </a:prstGeom>
          <a:solidFill>
            <a:srgbClr val="0B0E1E"/>
          </a:solidFill>
          <a:ln w="12700">
            <a:solidFill>
              <a:srgbClr val="2427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" name="QR Code da iniciativa" descr="QR Code da página da iniciativa Compartilhando Recursos">
            <a:extLst>
              <a:ext uri="{FF2B5EF4-FFF2-40B4-BE49-F238E27FC236}">
                <a16:creationId xmlns:a16="http://schemas.microsoft.com/office/drawing/2014/main" id="{937627C8-E4DC-E170-2683-410F194184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0" y="4902200"/>
            <a:ext cx="1371600" cy="1371600"/>
          </a:xfrm>
          <a:prstGeom prst="rect">
            <a:avLst/>
          </a:prstGeom>
        </p:spPr>
      </p:pic>
      <p:sp>
        <p:nvSpPr>
          <p:cNvPr id="31" name="Legenda da iniciativa 1">
            <a:extLst>
              <a:ext uri="{FF2B5EF4-FFF2-40B4-BE49-F238E27FC236}">
                <a16:creationId xmlns:a16="http://schemas.microsoft.com/office/drawing/2014/main" id="{D4F9FFCC-4714-AA6E-F466-790B9AFE0444}"/>
              </a:ext>
            </a:extLst>
          </p:cNvPr>
          <p:cNvSpPr txBox="1"/>
          <p:nvPr/>
        </p:nvSpPr>
        <p:spPr>
          <a:xfrm>
            <a:off x="9525000" y="5219700"/>
            <a:ext cx="194056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>
                <a:solidFill>
                  <a:srgbClr val="A3A3A3"/>
                </a:solidFill>
                <a:latin typeface="Geist" panose="02110004020202020204"/>
              </a:rPr>
              <a:t>Conheça a iniciativa</a:t>
            </a:r>
          </a:p>
        </p:txBody>
      </p:sp>
      <p:sp>
        <p:nvSpPr>
          <p:cNvPr id="32" name="Legenda da iniciativa 2">
            <a:extLst>
              <a:ext uri="{FF2B5EF4-FFF2-40B4-BE49-F238E27FC236}">
                <a16:creationId xmlns:a16="http://schemas.microsoft.com/office/drawing/2014/main" id="{A6445E63-E259-8FB7-AC30-1B62B0843285}"/>
              </a:ext>
            </a:extLst>
          </p:cNvPr>
          <p:cNvSpPr txBox="1"/>
          <p:nvPr/>
        </p:nvSpPr>
        <p:spPr>
          <a:xfrm>
            <a:off x="9525000" y="5397500"/>
            <a:ext cx="1940560" cy="177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400"/>
              </a:lnSpc>
            </a:pPr>
            <a:r>
              <a:rPr lang="pt-BR" sz="1100" b="1">
                <a:solidFill>
                  <a:srgbClr val="FAFAFA"/>
                </a:solidFill>
                <a:latin typeface="Geist" panose="02110004020202020204"/>
              </a:rPr>
              <a:t>Compartilhando Recursos</a:t>
            </a:r>
          </a:p>
        </p:txBody>
      </p:sp>
      <p:sp>
        <p:nvSpPr>
          <p:cNvPr id="33" name="URL da iniciativa 1">
            <a:extLst>
              <a:ext uri="{FF2B5EF4-FFF2-40B4-BE49-F238E27FC236}">
                <a16:creationId xmlns:a16="http://schemas.microsoft.com/office/drawing/2014/main" id="{C04C430B-8F88-A733-829D-5CFE257D18E6}"/>
              </a:ext>
            </a:extLst>
          </p:cNvPr>
          <p:cNvSpPr txBox="1"/>
          <p:nvPr/>
        </p:nvSpPr>
        <p:spPr>
          <a:xfrm>
            <a:off x="9525000" y="5651500"/>
            <a:ext cx="1940560" cy="152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A3A3A3"/>
                </a:solidFill>
                <a:latin typeface="Geist Mono"/>
              </a:rPr>
              <a:t>nerdzonesolutions.com/</a:t>
            </a:r>
          </a:p>
        </p:txBody>
      </p:sp>
      <p:sp>
        <p:nvSpPr>
          <p:cNvPr id="34" name="URL da iniciativa 2">
            <a:extLst>
              <a:ext uri="{FF2B5EF4-FFF2-40B4-BE49-F238E27FC236}">
                <a16:creationId xmlns:a16="http://schemas.microsoft.com/office/drawing/2014/main" id="{75436A73-69BF-0E26-4EA8-285C01389F3F}"/>
              </a:ext>
            </a:extLst>
          </p:cNvPr>
          <p:cNvSpPr txBox="1"/>
          <p:nvPr/>
        </p:nvSpPr>
        <p:spPr>
          <a:xfrm>
            <a:off x="9525000" y="5803900"/>
            <a:ext cx="1940560" cy="152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ts val="1200"/>
              </a:lnSpc>
            </a:pPr>
            <a:r>
              <a:rPr lang="pt-BR" sz="900">
                <a:solidFill>
                  <a:srgbClr val="A3A3A3"/>
                </a:solidFill>
                <a:latin typeface="Geist Mono"/>
              </a:rPr>
              <a:t>compartilhando-recursos</a:t>
            </a:r>
          </a:p>
        </p:txBody>
      </p:sp>
    </p:spTree>
    <p:extLst>
      <p:ext uri="{BB962C8B-B14F-4D97-AF65-F5344CB8AC3E}">
        <p14:creationId xmlns:p14="http://schemas.microsoft.com/office/powerpoint/2010/main" val="306596319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50713"/>
      </a:dk1>
      <a:lt1>
        <a:srgbClr val="FAFAFA"/>
      </a:lt1>
      <a:dk2>
        <a:srgbClr val="0B0E1E"/>
      </a:dk2>
      <a:lt2>
        <a:srgbClr val="A3A3A3"/>
      </a:lt2>
      <a:accent1>
        <a:srgbClr val="652AFB"/>
      </a:accent1>
      <a:accent2>
        <a:srgbClr val="B14CFF"/>
      </a:accent2>
      <a:accent3>
        <a:srgbClr val="3157FF"/>
      </a:accent3>
      <a:accent4>
        <a:srgbClr val="0ACDAD"/>
      </a:accent4>
      <a:accent5>
        <a:srgbClr val="242735"/>
      </a:accent5>
      <a:accent6>
        <a:srgbClr val="8B919C"/>
      </a:accent6>
      <a:hlink>
        <a:srgbClr val="B14CFF"/>
      </a:hlink>
      <a:folHlink>
        <a:srgbClr val="A3A3A3"/>
      </a:folHlink>
    </a:clrScheme>
    <a:fontScheme name="Office">
      <a:majorFont>
        <a:latin typeface="Geis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Geis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8059</Words>
  <Application>Microsoft Office PowerPoint</Application>
  <PresentationFormat>Personalizar</PresentationFormat>
  <Paragraphs>749</Paragraphs>
  <Slides>34</Slides>
  <Notes>34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38" baseType="lpstr">
      <vt:lpstr>Arial</vt:lpstr>
      <vt:lpstr>Geist</vt:lpstr>
      <vt:lpstr>Geist Mono</vt:lpstr>
      <vt:lpstr>Tema do Office</vt:lpstr>
      <vt:lpstr>Programa de Formação em Tecnologia</vt:lpstr>
      <vt:lpstr>Organizar, construir e acelerar com responsabilidade</vt:lpstr>
      <vt:lpstr>Participantes do programa</vt:lpstr>
      <vt:lpstr>A ideia que guia o programa</vt:lpstr>
      <vt:lpstr>Cronograma e carga horária</vt:lpstr>
      <vt:lpstr>Cinco princípios de ensino</vt:lpstr>
      <vt:lpstr>Três formatos de atividade</vt:lpstr>
      <vt:lpstr>Agilidade e Gestão de Projetos</vt:lpstr>
      <vt:lpstr>Quatro valores do Manifesto Ágil</vt:lpstr>
      <vt:lpstr>A sprint e os quatro eventos dentro dela</vt:lpstr>
      <vt:lpstr>Materiais antigos e o Guia Scrum 2020</vt:lpstr>
      <vt:lpstr>Scrum ou Kanban: como escolher</vt:lpstr>
      <vt:lpstr>Discovery: cinco etapas até o MVP</vt:lpstr>
      <vt:lpstr>História de usuário com critérios BDD</vt:lpstr>
      <vt:lpstr>Atuar como Desenvolvedor: nível Estágio e Júnior</vt:lpstr>
      <vt:lpstr>Cinco hábitos de quem constrói bem</vt:lpstr>
      <vt:lpstr>Do item de trabalho ao merge</vt:lpstr>
      <vt:lpstr>Antes da primeira linha: leia e procure</vt:lpstr>
      <vt:lpstr>Quem faz o quê: camadas e validação</vt:lpstr>
      <vt:lpstr>Checklist antes do pull request</vt:lpstr>
      <vt:lpstr>O que isso muda na sua carreira</vt:lpstr>
      <vt:lpstr>Desenvolvimento e Orquestração de IA</vt:lpstr>
      <vt:lpstr>Copiloto, não piloto automático</vt:lpstr>
      <vt:lpstr>Anatomia de um bom prompt</vt:lpstr>
      <vt:lpstr>Matriz de valor e risco por caso de uso</vt:lpstr>
      <vt:lpstr>Antes de enviar algo a uma ferramenta</vt:lpstr>
      <vt:lpstr>Orquestração: do contexto à entrega</vt:lpstr>
      <vt:lpstr>Medir antes de escalar</vt:lpstr>
      <vt:lpstr>Da descoberta à entrega em sete etapas</vt:lpstr>
      <vt:lpstr>Três eixos, uma pergunta-guia cada</vt:lpstr>
      <vt:lpstr>Competências que atravessam o programa</vt:lpstr>
      <vt:lpstr>Um plano para 30, 60 e 90 dias</vt:lpstr>
      <vt:lpstr>Erick Prado</vt:lpstr>
      <vt:lpstr>Tecnologia com identidade</vt:lpstr>
    </vt:vector>
  </TitlesOfParts>
  <Manager/>
  <Company>NerdZone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Programa de Formação em Tecnologia</dc:title>
  <dc:subject>Agilidade e Gestão de Projetos · Atuar como Desenvolvedor · Desenvolvimento e Orquestração de IA</dc:subject>
  <dc:creator>NerdZone Solutions</dc:creator>
  <cp:keywords/>
  <dc:description/>
  <cp:lastModifiedBy>NerdZone Solutions</cp:lastModifiedBy>
  <cp:revision>1</cp:revision>
  <dcterms:created xsi:type="dcterms:W3CDTF">2026-11-07T07:13:43Z</dcterms:created>
  <dcterms:modified xsi:type="dcterms:W3CDTF">2026-11-07T07:13:43Z</dcterms:modified>
</cp:coreProperties>
</file>